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257" r:id="rId4"/>
    <p:sldId id="258" r:id="rId5"/>
    <p:sldId id="310" r:id="rId6"/>
    <p:sldId id="259" r:id="rId7"/>
    <p:sldId id="260" r:id="rId8"/>
    <p:sldId id="264" r:id="rId9"/>
    <p:sldId id="263" r:id="rId10"/>
    <p:sldId id="262" r:id="rId11"/>
    <p:sldId id="261" r:id="rId12"/>
    <p:sldId id="265" r:id="rId13"/>
    <p:sldId id="270" r:id="rId14"/>
    <p:sldId id="267" r:id="rId15"/>
    <p:sldId id="268" r:id="rId16"/>
    <p:sldId id="269" r:id="rId17"/>
    <p:sldId id="272" r:id="rId18"/>
    <p:sldId id="271" r:id="rId19"/>
    <p:sldId id="322" r:id="rId20"/>
    <p:sldId id="276" r:id="rId21"/>
    <p:sldId id="274" r:id="rId22"/>
    <p:sldId id="275" r:id="rId23"/>
    <p:sldId id="277" r:id="rId24"/>
    <p:sldId id="278" r:id="rId25"/>
    <p:sldId id="279" r:id="rId26"/>
    <p:sldId id="280" r:id="rId27"/>
    <p:sldId id="281" r:id="rId28"/>
    <p:sldId id="282" r:id="rId29"/>
    <p:sldId id="288" r:id="rId30"/>
    <p:sldId id="283" r:id="rId31"/>
    <p:sldId id="284" r:id="rId32"/>
    <p:sldId id="285" r:id="rId33"/>
    <p:sldId id="286" r:id="rId34"/>
    <p:sldId id="287"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1" r:id="rId57"/>
    <p:sldId id="312" r:id="rId58"/>
    <p:sldId id="313" r:id="rId59"/>
    <p:sldId id="314" r:id="rId60"/>
    <p:sldId id="315" r:id="rId61"/>
    <p:sldId id="316" r:id="rId62"/>
    <p:sldId id="317" r:id="rId63"/>
    <p:sldId id="318" r:id="rId64"/>
    <p:sldId id="319" r:id="rId65"/>
    <p:sldId id="320"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7" autoAdjust="0"/>
    <p:restoredTop sz="94660"/>
  </p:normalViewPr>
  <p:slideViewPr>
    <p:cSldViewPr>
      <p:cViewPr varScale="1">
        <p:scale>
          <a:sx n="69" d="100"/>
          <a:sy n="69" d="100"/>
        </p:scale>
        <p:origin x="-52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B10B3C8-99C5-4C8D-BCA1-62EDFF55EA60}" type="datetimeFigureOut">
              <a:rPr lang="en-US"/>
              <a:pPr>
                <a:defRPr/>
              </a:pPr>
              <a:t>10/14/2014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41C7C80-D993-4008-9088-F3785EB4B4F1}"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E2A0495-C80D-4529-BF5F-05C968766066}" type="datetimeFigureOut">
              <a:rPr lang="en-US"/>
              <a:pPr>
                <a:defRPr/>
              </a:pPr>
              <a:t>10/14/2014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295D87-6A81-4192-98AA-1A5B1EE9826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668F5C-595C-4A68-B7E1-4ADBF99C8534}" type="datetimeFigureOut">
              <a:rPr lang="en-US"/>
              <a:pPr>
                <a:defRPr/>
              </a:pPr>
              <a:t>10/14/2014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86C440D-D42E-4F47-B8F4-4D7A29FB0C1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8E6750-8721-493B-B1FD-CDEF912B5DC3}" type="datetimeFigureOut">
              <a:rPr lang="en-US"/>
              <a:pPr>
                <a:defRPr/>
              </a:pPr>
              <a:t>10/14/2014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E8F39AF-1001-4BA7-8741-51E47B9D97C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2C7333A-321C-42DE-B0DD-7A48854A65F9}" type="datetimeFigureOut">
              <a:rPr lang="en-US"/>
              <a:pPr>
                <a:defRPr/>
              </a:pPr>
              <a:t>10/14/2014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C7A3D8-8315-4694-AC31-E862604694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94A6EBF-08B4-4CD5-A220-4782D3BF5481}" type="datetimeFigureOut">
              <a:rPr lang="en-US"/>
              <a:pPr>
                <a:defRPr/>
              </a:pPr>
              <a:t>10/14/2014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84588E-5725-44BD-B665-F205640D48C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A6F4CDD-F65E-4D61-8CFA-FF7F3A20009B}" type="datetimeFigureOut">
              <a:rPr lang="en-US"/>
              <a:pPr>
                <a:defRPr/>
              </a:pPr>
              <a:t>10/14/2014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9FAFD1B3-E8F3-4B05-8F40-0B113D6A9DC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56F541B-A827-493C-8AD6-125B0BCD6037}" type="datetimeFigureOut">
              <a:rPr lang="en-US"/>
              <a:pPr>
                <a:defRPr/>
              </a:pPr>
              <a:t>10/14/2014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38EB94B-EC4C-42D6-8062-B645A8C5C01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F877E8-9651-4323-8939-0E8C0AA9CFAC}" type="datetimeFigureOut">
              <a:rPr lang="en-US"/>
              <a:pPr>
                <a:defRPr/>
              </a:pPr>
              <a:t>10/14/2014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E05815-355A-4D7F-ABB1-251FC6EB617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F2B815-8539-4391-9554-BE6C5773AE57}" type="datetimeFigureOut">
              <a:rPr lang="en-US"/>
              <a:pPr>
                <a:defRPr/>
              </a:pPr>
              <a:t>10/14/2014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5EE32-47A3-44EC-8E09-EE2DDCC5A36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389336-EE7E-46D0-A56D-94184EC037A8}" type="datetimeFigureOut">
              <a:rPr lang="en-US"/>
              <a:pPr>
                <a:defRPr/>
              </a:pPr>
              <a:t>10/14/2014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DEBC5A1-4876-483C-898B-B24D14E48A6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EDADC2D4-2AD2-4741-A002-3DB656EC8E94}" type="datetimeFigureOut">
              <a:rPr lang="en-US"/>
              <a:pPr>
                <a:defRPr/>
              </a:pPr>
              <a:t>10/14/2014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1BF165FB-FEF4-4B23-915F-B01B195D690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RW_zfKOU9u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www.youtube.com/watch?v=5pZj0u_XMbc"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youtube.com/watch?v=Q8RuO2ekNG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hhbqIJZ8wCM" TargetMode="External"/><Relationship Id="rId2" Type="http://schemas.openxmlformats.org/officeDocument/2006/relationships/hyperlink" Target="http://www.youtube.com/watch?v=njGz69B_pU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1.wmf"/></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p:txBody>
          <a:bodyPr/>
          <a:lstStyle/>
          <a:p>
            <a:pPr eaLnBrk="1" hangingPunct="1"/>
            <a:r>
              <a:rPr lang="en-US" smtClean="0"/>
              <a:t>The Structure of the Atom</a:t>
            </a:r>
            <a:r>
              <a:rPr lang="en-US" b="1" smtClean="0"/>
              <a:t/>
            </a:r>
            <a:br>
              <a:rPr lang="en-US" b="1" smtClean="0"/>
            </a:br>
            <a:r>
              <a:rPr lang="en-US" smtClean="0"/>
              <a:t>Chapter 4 </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pitchFamily="34" charset="0"/>
              <a:buNone/>
              <a:defRPr/>
            </a:pPr>
            <a:endParaRPr lang="en-US" dirty="0"/>
          </a:p>
        </p:txBody>
      </p:sp>
      <p:pic>
        <p:nvPicPr>
          <p:cNvPr id="13315" name="Picture 5" descr="Krypton"/>
          <p:cNvPicPr>
            <a:picLocks noChangeAspect="1" noChangeArrowheads="1" noCrop="1"/>
          </p:cNvPicPr>
          <p:nvPr/>
        </p:nvPicPr>
        <p:blipFill>
          <a:blip r:embed="rId2"/>
          <a:srcRect/>
          <a:stretch>
            <a:fillRect/>
          </a:stretch>
        </p:blipFill>
        <p:spPr bwMode="auto">
          <a:xfrm>
            <a:off x="6400800" y="3124200"/>
            <a:ext cx="2447925" cy="3457575"/>
          </a:xfrm>
          <a:prstGeom prst="rect">
            <a:avLst/>
          </a:prstGeom>
          <a:noFill/>
          <a:ln w="9525">
            <a:noFill/>
            <a:miter lim="800000"/>
            <a:headEnd/>
            <a:tailEnd/>
          </a:ln>
        </p:spPr>
      </p:pic>
      <p:pic>
        <p:nvPicPr>
          <p:cNvPr id="13316" name="Picture 7" descr="atom"/>
          <p:cNvPicPr>
            <a:picLocks noChangeAspect="1" noChangeArrowheads="1" noCrop="1"/>
          </p:cNvPicPr>
          <p:nvPr/>
        </p:nvPicPr>
        <p:blipFill>
          <a:blip r:embed="rId3"/>
          <a:srcRect/>
          <a:stretch>
            <a:fillRect/>
          </a:stretch>
        </p:blipFill>
        <p:spPr bwMode="auto">
          <a:xfrm>
            <a:off x="533400" y="3733800"/>
            <a:ext cx="2571750" cy="2476500"/>
          </a:xfrm>
          <a:prstGeom prst="rect">
            <a:avLst/>
          </a:prstGeom>
          <a:noFill/>
          <a:ln w="9525">
            <a:noFill/>
            <a:miter lim="800000"/>
            <a:headEnd/>
            <a:tailEnd/>
          </a:ln>
        </p:spPr>
      </p:pic>
      <p:pic>
        <p:nvPicPr>
          <p:cNvPr id="13317" name="Picture 9" descr="Carbon Atom"/>
          <p:cNvPicPr>
            <a:picLocks noChangeAspect="1" noChangeArrowheads="1"/>
          </p:cNvPicPr>
          <p:nvPr/>
        </p:nvPicPr>
        <p:blipFill>
          <a:blip r:embed="rId4"/>
          <a:srcRect/>
          <a:stretch>
            <a:fillRect/>
          </a:stretch>
        </p:blipFill>
        <p:spPr bwMode="auto">
          <a:xfrm>
            <a:off x="2286000" y="0"/>
            <a:ext cx="4286250" cy="4286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endParaRPr lang="en-US" smtClean="0"/>
          </a:p>
        </p:txBody>
      </p:sp>
      <p:sp>
        <p:nvSpPr>
          <p:cNvPr id="20482" name="Content Placeholder 2"/>
          <p:cNvSpPr>
            <a:spLocks noGrp="1"/>
          </p:cNvSpPr>
          <p:nvPr>
            <p:ph idx="1"/>
          </p:nvPr>
        </p:nvSpPr>
        <p:spPr/>
        <p:txBody>
          <a:bodyPr/>
          <a:lstStyle/>
          <a:p>
            <a:pPr eaLnBrk="1" hangingPunct="1"/>
            <a:r>
              <a:rPr lang="en-US" smtClean="0"/>
              <a:t>Scientists still weren’t sure, however, if they always combined in the same </a:t>
            </a:r>
            <a:r>
              <a:rPr lang="en-US" b="1" i="1" u="sng" smtClean="0"/>
              <a:t>proportions</a:t>
            </a:r>
            <a:r>
              <a:rPr lang="en-US"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endParaRPr lang="en-US" smtClean="0"/>
          </a:p>
        </p:txBody>
      </p:sp>
      <p:sp>
        <p:nvSpPr>
          <p:cNvPr id="21506" name="Content Placeholder 2"/>
          <p:cNvSpPr>
            <a:spLocks noGrp="1"/>
          </p:cNvSpPr>
          <p:nvPr>
            <p:ph idx="1"/>
          </p:nvPr>
        </p:nvSpPr>
        <p:spPr/>
        <p:txBody>
          <a:bodyPr/>
          <a:lstStyle/>
          <a:p>
            <a:pPr eaLnBrk="1" hangingPunct="1"/>
            <a:r>
              <a:rPr lang="en-US" smtClean="0"/>
              <a:t>In the 1790’s scientists had better </a:t>
            </a:r>
            <a:r>
              <a:rPr lang="en-US" b="1" i="1" u="sng" smtClean="0"/>
              <a:t>balances</a:t>
            </a:r>
            <a:r>
              <a:rPr lang="en-US" smtClean="0"/>
              <a:t> which allowed them to study chemical reactions </a:t>
            </a:r>
            <a:r>
              <a:rPr lang="en-US" b="1" i="1" u="sng" smtClean="0"/>
              <a:t>quantitatively</a:t>
            </a:r>
            <a:r>
              <a:rPr lang="en-US" smtClean="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endParaRPr lang="en-US" smtClean="0"/>
          </a:p>
        </p:txBody>
      </p:sp>
      <p:sp>
        <p:nvSpPr>
          <p:cNvPr id="22530" name="Content Placeholder 2"/>
          <p:cNvSpPr>
            <a:spLocks noGrp="1"/>
          </p:cNvSpPr>
          <p:nvPr>
            <p:ph idx="1"/>
          </p:nvPr>
        </p:nvSpPr>
        <p:spPr/>
        <p:txBody>
          <a:bodyPr/>
          <a:lstStyle/>
          <a:p>
            <a:pPr eaLnBrk="1" hangingPunct="1"/>
            <a:r>
              <a:rPr lang="en-US" smtClean="0"/>
              <a:t>This led to the law of </a:t>
            </a:r>
            <a:r>
              <a:rPr lang="en-US" b="1" i="1" u="sng" smtClean="0"/>
              <a:t>conservation of mass</a:t>
            </a:r>
            <a:r>
              <a:rPr lang="en-US" smtClean="0"/>
              <a:t>.</a:t>
            </a:r>
            <a:endParaRPr lang="en-US" b="1" i="1" u="sng" smtClean="0"/>
          </a:p>
          <a:p>
            <a:pPr eaLnBrk="1" hangingPunct="1"/>
            <a:r>
              <a:rPr lang="en-US" smtClean="0"/>
              <a:t>It essentially says that as long as nothing enters or leaves a chemical reaction, </a:t>
            </a:r>
            <a:r>
              <a:rPr lang="en-US" b="1" i="1" u="sng" smtClean="0"/>
              <a:t>mass</a:t>
            </a:r>
            <a:r>
              <a:rPr lang="en-US" b="1" i="1" smtClean="0"/>
              <a:t> </a:t>
            </a:r>
            <a:r>
              <a:rPr lang="en-US" smtClean="0"/>
              <a:t>remains constant.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endParaRPr lang="en-US" smtClean="0"/>
          </a:p>
        </p:txBody>
      </p:sp>
      <p:sp>
        <p:nvSpPr>
          <p:cNvPr id="23554" name="Content Placeholder 2"/>
          <p:cNvSpPr>
            <a:spLocks noGrp="1"/>
          </p:cNvSpPr>
          <p:nvPr>
            <p:ph idx="1"/>
          </p:nvPr>
        </p:nvSpPr>
        <p:spPr/>
        <p:txBody>
          <a:bodyPr/>
          <a:lstStyle/>
          <a:p>
            <a:pPr eaLnBrk="1" hangingPunct="1"/>
            <a:r>
              <a:rPr lang="en-US" dirty="0" smtClean="0"/>
              <a:t>It also led to the law of </a:t>
            </a:r>
            <a:r>
              <a:rPr lang="en-US" b="1" i="1" u="sng" dirty="0" smtClean="0"/>
              <a:t>Definite Proportions</a:t>
            </a:r>
            <a:r>
              <a:rPr lang="en-US" dirty="0" smtClean="0"/>
              <a:t> which essentially says that regardless of the </a:t>
            </a:r>
            <a:r>
              <a:rPr lang="en-US" b="1" i="1" u="sng" dirty="0" smtClean="0"/>
              <a:t>source</a:t>
            </a:r>
            <a:r>
              <a:rPr lang="en-US" dirty="0" smtClean="0"/>
              <a:t> or </a:t>
            </a:r>
            <a:r>
              <a:rPr lang="en-US" b="1" i="1" u="sng" dirty="0" smtClean="0"/>
              <a:t>size of sample</a:t>
            </a:r>
            <a:r>
              <a:rPr lang="en-US" dirty="0" smtClean="0"/>
              <a:t>; the elements that make it up are always there in the same </a:t>
            </a:r>
            <a:r>
              <a:rPr lang="en-US" b="1" i="1" u="sng" dirty="0" smtClean="0"/>
              <a:t>ratio</a:t>
            </a:r>
            <a:r>
              <a:rPr lang="en-US" dirty="0" smtClean="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endParaRPr lang="en-US" smtClean="0"/>
          </a:p>
        </p:txBody>
      </p:sp>
      <p:sp>
        <p:nvSpPr>
          <p:cNvPr id="24578" name="Content Placeholder 2"/>
          <p:cNvSpPr>
            <a:spLocks noGrp="1"/>
          </p:cNvSpPr>
          <p:nvPr>
            <p:ph idx="1"/>
          </p:nvPr>
        </p:nvSpPr>
        <p:spPr/>
        <p:txBody>
          <a:bodyPr/>
          <a:lstStyle/>
          <a:p>
            <a:pPr eaLnBrk="1" hangingPunct="1"/>
            <a:r>
              <a:rPr lang="en-US" smtClean="0"/>
              <a:t>More complicated is the law of </a:t>
            </a:r>
            <a:r>
              <a:rPr lang="en-US" b="1" i="1" u="sng" smtClean="0"/>
              <a:t>Multiple Proportions</a:t>
            </a:r>
            <a:r>
              <a:rPr lang="en-US" smtClean="0"/>
              <a:t>.It says that if </a:t>
            </a:r>
            <a:r>
              <a:rPr lang="en-US" b="1" i="1" u="sng" smtClean="0"/>
              <a:t>2 </a:t>
            </a:r>
            <a:r>
              <a:rPr lang="en-US" smtClean="0"/>
              <a:t>or more different </a:t>
            </a:r>
            <a:endParaRPr lang="en-US" b="1" smtClean="0"/>
          </a:p>
          <a:p>
            <a:pPr eaLnBrk="1" hangingPunct="1"/>
            <a:r>
              <a:rPr lang="en-US" smtClean="0"/>
              <a:t> </a:t>
            </a:r>
            <a:r>
              <a:rPr lang="en-US" b="1" i="1" u="sng" smtClean="0"/>
              <a:t>compounds</a:t>
            </a:r>
            <a:r>
              <a:rPr lang="en-US" b="1" i="1" smtClean="0"/>
              <a:t> </a:t>
            </a:r>
            <a:r>
              <a:rPr lang="en-US" smtClean="0"/>
              <a:t>are made of the same 2 elements, the ratio of the </a:t>
            </a:r>
            <a:r>
              <a:rPr lang="en-US" b="1" i="1" u="sng" smtClean="0"/>
              <a:t>second</a:t>
            </a:r>
            <a:r>
              <a:rPr lang="en-US" smtClean="0"/>
              <a:t> element combined with a fixed mass of the 1</a:t>
            </a:r>
            <a:r>
              <a:rPr lang="en-US" baseline="30000" smtClean="0"/>
              <a:t>st</a:t>
            </a:r>
            <a:r>
              <a:rPr lang="en-US" smtClean="0"/>
              <a:t> elements is always a </a:t>
            </a:r>
            <a:r>
              <a:rPr lang="en-US" b="1" i="1" u="sng" smtClean="0"/>
              <a:t>ratio</a:t>
            </a:r>
            <a:r>
              <a:rPr lang="en-US" smtClean="0"/>
              <a:t> of small </a:t>
            </a:r>
            <a:r>
              <a:rPr lang="en-US" b="1" i="1" u="sng" smtClean="0"/>
              <a:t>whole</a:t>
            </a:r>
            <a:r>
              <a:rPr lang="en-US" smtClean="0"/>
              <a:t> numbers.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endParaRPr lang="en-US" smtClean="0"/>
          </a:p>
        </p:txBody>
      </p:sp>
      <p:sp>
        <p:nvSpPr>
          <p:cNvPr id="25602" name="Content Placeholder 2"/>
          <p:cNvSpPr>
            <a:spLocks noGrp="1"/>
          </p:cNvSpPr>
          <p:nvPr>
            <p:ph idx="1"/>
          </p:nvPr>
        </p:nvSpPr>
        <p:spPr/>
        <p:txBody>
          <a:bodyPr/>
          <a:lstStyle/>
          <a:p>
            <a:pPr eaLnBrk="1" hangingPunct="1"/>
            <a:r>
              <a:rPr lang="en-US" smtClean="0"/>
              <a:t>An example of this would be the 2 compounds </a:t>
            </a:r>
            <a:r>
              <a:rPr lang="en-US" b="1" i="1" u="sng" smtClean="0"/>
              <a:t>carbon monoxide</a:t>
            </a:r>
            <a:r>
              <a:rPr lang="en-US" b="1" i="1" smtClean="0"/>
              <a:t>    </a:t>
            </a:r>
            <a:r>
              <a:rPr lang="en-US" smtClean="0"/>
              <a:t>and </a:t>
            </a:r>
            <a:r>
              <a:rPr lang="en-US" b="1" i="1" u="sng" smtClean="0"/>
              <a:t>carbon dioxide</a:t>
            </a:r>
            <a:r>
              <a:rPr lang="en-US" smtClean="0"/>
              <a:t>.  </a:t>
            </a:r>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endParaRPr lang="en-US" smtClean="0"/>
          </a:p>
        </p:txBody>
      </p:sp>
      <p:sp>
        <p:nvSpPr>
          <p:cNvPr id="26626" name="Content Placeholder 2"/>
          <p:cNvSpPr>
            <a:spLocks noGrp="1"/>
          </p:cNvSpPr>
          <p:nvPr>
            <p:ph idx="1"/>
          </p:nvPr>
        </p:nvSpPr>
        <p:spPr>
          <a:xfrm>
            <a:off x="457200" y="304800"/>
            <a:ext cx="8229600" cy="5821363"/>
          </a:xfrm>
        </p:spPr>
        <p:txBody>
          <a:bodyPr/>
          <a:lstStyle/>
          <a:p>
            <a:pPr marL="609600" indent="-609600" eaLnBrk="1" hangingPunct="1"/>
            <a:r>
              <a:rPr lang="en-US" dirty="0" smtClean="0"/>
              <a:t>These three laws prompted John Dalton to propose his atomic theory.  It basically says:</a:t>
            </a:r>
            <a:endParaRPr lang="en-US" b="1" dirty="0" smtClean="0"/>
          </a:p>
          <a:p>
            <a:pPr marL="609600" indent="-609600" eaLnBrk="1" hangingPunct="1"/>
            <a:r>
              <a:rPr lang="en-US" dirty="0" smtClean="0"/>
              <a:t>All matter is made of </a:t>
            </a:r>
            <a:r>
              <a:rPr lang="en-US" b="1" i="1" u="sng" smtClean="0"/>
              <a:t>small</a:t>
            </a:r>
            <a:r>
              <a:rPr lang="en-US" smtClean="0"/>
              <a:t> indivisible </a:t>
            </a:r>
            <a:r>
              <a:rPr lang="en-US" dirty="0" smtClean="0"/>
              <a:t>particles called</a:t>
            </a:r>
            <a:r>
              <a:rPr lang="en-US" b="1" i="1" u="sng" dirty="0" smtClean="0"/>
              <a:t> atoms</a:t>
            </a:r>
            <a:r>
              <a:rPr lang="en-US" dirty="0" smtClean="0"/>
              <a:t>.</a:t>
            </a:r>
            <a:endParaRPr lang="en-US" b="1" dirty="0" smtClean="0"/>
          </a:p>
          <a:p>
            <a:pPr marL="609600" indent="-609600" eaLnBrk="1" hangingPunct="1"/>
            <a:r>
              <a:rPr lang="en-US" dirty="0" smtClean="0"/>
              <a:t>Atoms of the same </a:t>
            </a:r>
            <a:r>
              <a:rPr lang="en-US" b="1" i="1" u="sng" dirty="0" smtClean="0"/>
              <a:t>element</a:t>
            </a:r>
            <a:r>
              <a:rPr lang="en-US" dirty="0" smtClean="0"/>
              <a:t> are chemically and physically the </a:t>
            </a:r>
            <a:r>
              <a:rPr lang="en-US" b="1" i="1" u="sng" dirty="0" smtClean="0"/>
              <a:t>same</a:t>
            </a:r>
            <a:r>
              <a:rPr lang="en-US" dirty="0" smtClean="0"/>
              <a:t>.</a:t>
            </a:r>
            <a:endParaRPr lang="en-US" b="1" dirty="0" smtClean="0"/>
          </a:p>
          <a:p>
            <a:pPr marL="609600" indent="-609600" eaLnBrk="1" hangingPunct="1"/>
            <a:r>
              <a:rPr lang="en-US" dirty="0" smtClean="0"/>
              <a:t>Atoms of </a:t>
            </a:r>
            <a:r>
              <a:rPr lang="en-US" b="1" i="1" u="sng" dirty="0" smtClean="0"/>
              <a:t>different</a:t>
            </a:r>
            <a:r>
              <a:rPr lang="en-US" dirty="0" smtClean="0"/>
              <a:t> elements are chemically and physically different.</a:t>
            </a:r>
          </a:p>
          <a:p>
            <a:pPr marL="609600" indent="-609600" eaLnBrk="1" hangingPunct="1"/>
            <a:r>
              <a:rPr lang="en-US" dirty="0" smtClean="0"/>
              <a:t>When atoms </a:t>
            </a:r>
            <a:r>
              <a:rPr lang="en-US" b="1" i="1" u="sng" dirty="0" smtClean="0"/>
              <a:t>combine</a:t>
            </a:r>
            <a:r>
              <a:rPr lang="en-US" dirty="0" smtClean="0"/>
              <a:t> in a chemical reaction, they do so in </a:t>
            </a:r>
            <a:r>
              <a:rPr lang="en-US" b="1" i="1" u="sng" dirty="0" smtClean="0"/>
              <a:t>small</a:t>
            </a:r>
            <a:r>
              <a:rPr lang="en-US" dirty="0" smtClean="0"/>
              <a:t>, </a:t>
            </a:r>
            <a:r>
              <a:rPr lang="en-US" b="1" i="1" dirty="0" smtClean="0"/>
              <a:t>whole </a:t>
            </a:r>
            <a:r>
              <a:rPr lang="en-US" dirty="0" smtClean="0"/>
              <a:t>number ratios.</a:t>
            </a:r>
          </a:p>
          <a:p>
            <a:pPr marL="609600" indent="-609600" eaLnBrk="1" hangingPunct="1"/>
            <a:r>
              <a:rPr lang="en-US" dirty="0" smtClean="0"/>
              <a:t>In a chemical reaction, atoms aren’t </a:t>
            </a:r>
            <a:r>
              <a:rPr lang="en-US" b="1" i="1" u="sng" dirty="0" smtClean="0"/>
              <a:t>Created</a:t>
            </a:r>
            <a:r>
              <a:rPr lang="en-US" dirty="0" smtClean="0"/>
              <a:t> or </a:t>
            </a:r>
            <a:r>
              <a:rPr lang="en-US" b="1" i="1" u="sng" dirty="0" smtClean="0"/>
              <a:t>destroyed</a:t>
            </a:r>
            <a:r>
              <a:rPr lang="en-US" dirty="0" smtClean="0"/>
              <a:t>, they are simply </a:t>
            </a:r>
            <a:r>
              <a:rPr lang="en-US" b="1" i="1" u="sng" dirty="0" smtClean="0"/>
              <a:t>rearranged</a:t>
            </a:r>
            <a:r>
              <a:rPr lang="en-US" dirty="0" smtClean="0"/>
              <a:t> </a:t>
            </a:r>
          </a:p>
          <a:p>
            <a:pPr marL="609600" indent="-609600" eaLnBrk="1" hangingPunct="1"/>
            <a:endParaRPr lang="en-US" dirty="0" smtClean="0"/>
          </a:p>
          <a:p>
            <a:pPr marL="609600" indent="-609600" eaLnBrk="1" hangingPunct="1"/>
            <a:endParaRPr lang="en-US" b="1" dirty="0" smtClean="0"/>
          </a:p>
          <a:p>
            <a:pPr marL="609600" indent="-609600" eaLnBrk="1" hangingPunct="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p:txBody>
          <a:bodyPr/>
          <a:lstStyle/>
          <a:p>
            <a:pPr eaLnBrk="1" hangingPunct="1"/>
            <a:endParaRPr lang="en-US" smtClean="0"/>
          </a:p>
        </p:txBody>
      </p:sp>
      <p:sp>
        <p:nvSpPr>
          <p:cNvPr id="27650" name="Rectangle 3"/>
          <p:cNvSpPr>
            <a:spLocks noGrp="1"/>
          </p:cNvSpPr>
          <p:nvPr>
            <p:ph type="body" idx="1"/>
          </p:nvPr>
        </p:nvSpPr>
        <p:spPr/>
        <p:txBody>
          <a:bodyPr/>
          <a:lstStyle/>
          <a:p>
            <a:pPr eaLnBrk="1" hangingPunct="1"/>
            <a:endParaRPr lang="en-US" smtClean="0"/>
          </a:p>
        </p:txBody>
      </p:sp>
      <p:pic>
        <p:nvPicPr>
          <p:cNvPr id="27651" name="Picture 4"/>
          <p:cNvPicPr>
            <a:picLocks noChangeAspect="1" noChangeArrowheads="1"/>
          </p:cNvPicPr>
          <p:nvPr/>
        </p:nvPicPr>
        <p:blipFill>
          <a:blip r:embed="rId2"/>
          <a:srcRect l="21249" t="45000" r="35625" b="14999"/>
          <a:stretch>
            <a:fillRect/>
          </a:stretch>
        </p:blipFill>
        <p:spPr bwMode="auto">
          <a:xfrm>
            <a:off x="609600" y="914400"/>
            <a:ext cx="8229600" cy="4770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US" smtClean="0"/>
              <a:t>ccc</a:t>
            </a:r>
          </a:p>
        </p:txBody>
      </p:sp>
      <p:pic>
        <p:nvPicPr>
          <p:cNvPr id="28674" name="Picture 3"/>
          <p:cNvPicPr>
            <a:picLocks noChangeAspect="1" noChangeArrowheads="1"/>
          </p:cNvPicPr>
          <p:nvPr/>
        </p:nvPicPr>
        <p:blipFill>
          <a:blip r:embed="rId2"/>
          <a:srcRect l="21315" t="52191" r="46759" b="33168"/>
          <a:stretch>
            <a:fillRect/>
          </a:stretch>
        </p:blipFill>
        <p:spPr bwMode="auto">
          <a:xfrm>
            <a:off x="914400" y="152400"/>
            <a:ext cx="7391400" cy="1865313"/>
          </a:xfrm>
          <a:prstGeom prst="rect">
            <a:avLst/>
          </a:prstGeom>
          <a:noFill/>
          <a:ln w="9525">
            <a:noFill/>
            <a:miter lim="800000"/>
            <a:headEnd/>
            <a:tailEnd/>
          </a:ln>
        </p:spPr>
      </p:pic>
      <p:pic>
        <p:nvPicPr>
          <p:cNvPr id="28675" name="Picture 3"/>
          <p:cNvPicPr>
            <a:picLocks noChangeAspect="1" noChangeArrowheads="1"/>
          </p:cNvPicPr>
          <p:nvPr/>
        </p:nvPicPr>
        <p:blipFill>
          <a:blip r:embed="rId2"/>
          <a:srcRect l="21315" t="67116" r="46759" b="29375"/>
          <a:stretch>
            <a:fillRect/>
          </a:stretch>
        </p:blipFill>
        <p:spPr bwMode="auto">
          <a:xfrm>
            <a:off x="914400" y="2362200"/>
            <a:ext cx="7391400" cy="446087"/>
          </a:xfrm>
          <a:prstGeom prst="rect">
            <a:avLst/>
          </a:prstGeom>
          <a:noFill/>
          <a:ln w="9525">
            <a:noFill/>
            <a:miter lim="800000"/>
            <a:headEnd/>
            <a:tailEnd/>
          </a:ln>
        </p:spPr>
      </p:pic>
      <p:sp>
        <p:nvSpPr>
          <p:cNvPr id="2" name="Content Placeholder 1"/>
          <p:cNvSpPr>
            <a:spLocks noGrp="1"/>
          </p:cNvSpPr>
          <p:nvPr>
            <p:ph idx="1"/>
          </p:nvPr>
        </p:nvSpPr>
        <p:spPr/>
        <p:txBody>
          <a:bodyPr/>
          <a:lstStyle/>
          <a:p>
            <a:pPr eaLnBrk="1" hangingPunct="1">
              <a:defRPr/>
            </a:pPr>
            <a:endParaRPr lang="en-US" dirty="0" smtClean="0"/>
          </a:p>
          <a:p>
            <a:pPr marL="0" indent="0" eaLnBrk="1" hangingPunct="1">
              <a:buFont typeface="Arial" charset="0"/>
              <a:buNone/>
              <a:defRPr/>
            </a:pPr>
            <a:endParaRPr lang="en-US" dirty="0" smtClean="0"/>
          </a:p>
          <a:p>
            <a:pPr marL="0" indent="0" eaLnBrk="1" hangingPunct="1">
              <a:buNone/>
              <a:defRPr/>
            </a:pPr>
            <a:endParaRPr lang="en-US" dirty="0" smtClean="0"/>
          </a:p>
          <a:p>
            <a:pPr eaLnBrk="1" hangingPunct="1">
              <a:defRPr/>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p:cNvSpPr>
          <p:nvPr>
            <p:ph type="title"/>
          </p:nvPr>
        </p:nvSpPr>
        <p:spPr/>
        <p:txBody>
          <a:bodyPr/>
          <a:lstStyle/>
          <a:p>
            <a:pPr eaLnBrk="1" hangingPunct="1"/>
            <a:r>
              <a:rPr lang="en-US" smtClean="0"/>
              <a:t>ccc</a:t>
            </a:r>
          </a:p>
        </p:txBody>
      </p:sp>
      <p:pic>
        <p:nvPicPr>
          <p:cNvPr id="28674" name="Picture 3"/>
          <p:cNvPicPr>
            <a:picLocks noChangeAspect="1" noChangeArrowheads="1"/>
          </p:cNvPicPr>
          <p:nvPr/>
        </p:nvPicPr>
        <p:blipFill>
          <a:blip r:embed="rId2"/>
          <a:srcRect l="21315" t="52191" r="46759" b="33168"/>
          <a:stretch>
            <a:fillRect/>
          </a:stretch>
        </p:blipFill>
        <p:spPr bwMode="auto">
          <a:xfrm>
            <a:off x="914400" y="152400"/>
            <a:ext cx="7391400" cy="1865313"/>
          </a:xfrm>
          <a:prstGeom prst="rect">
            <a:avLst/>
          </a:prstGeom>
          <a:noFill/>
          <a:ln w="9525">
            <a:noFill/>
            <a:miter lim="800000"/>
            <a:headEnd/>
            <a:tailEnd/>
          </a:ln>
        </p:spPr>
      </p:pic>
      <p:pic>
        <p:nvPicPr>
          <p:cNvPr id="28675" name="Picture 3"/>
          <p:cNvPicPr>
            <a:picLocks noChangeAspect="1" noChangeArrowheads="1"/>
          </p:cNvPicPr>
          <p:nvPr/>
        </p:nvPicPr>
        <p:blipFill>
          <a:blip r:embed="rId2"/>
          <a:srcRect l="21315" t="67116" r="46759" b="29375"/>
          <a:stretch>
            <a:fillRect/>
          </a:stretch>
        </p:blipFill>
        <p:spPr bwMode="auto">
          <a:xfrm>
            <a:off x="1066800" y="4151313"/>
            <a:ext cx="7391400" cy="446087"/>
          </a:xfrm>
          <a:prstGeom prst="rect">
            <a:avLst/>
          </a:prstGeom>
          <a:noFill/>
          <a:ln w="9525">
            <a:noFill/>
            <a:miter lim="800000"/>
            <a:headEnd/>
            <a:tailEnd/>
          </a:ln>
        </p:spPr>
      </p:pic>
      <p:sp>
        <p:nvSpPr>
          <p:cNvPr id="2" name="Content Placeholder 1"/>
          <p:cNvSpPr>
            <a:spLocks noGrp="1"/>
          </p:cNvSpPr>
          <p:nvPr>
            <p:ph idx="1"/>
          </p:nvPr>
        </p:nvSpPr>
        <p:spPr/>
        <p:txBody>
          <a:bodyPr/>
          <a:lstStyle/>
          <a:p>
            <a:pPr eaLnBrk="1" hangingPunct="1">
              <a:defRPr/>
            </a:pPr>
            <a:endParaRPr lang="en-US" dirty="0" smtClean="0"/>
          </a:p>
          <a:p>
            <a:pPr eaLnBrk="1" hangingPunct="1">
              <a:defRPr/>
            </a:pPr>
            <a:r>
              <a:rPr lang="en-US" dirty="0" smtClean="0"/>
              <a:t>Democritus could not explain what held atoms together or verify that atoms moved through empty space.</a:t>
            </a:r>
            <a:endParaRPr lang="en-US" dirty="0"/>
          </a:p>
          <a:p>
            <a:pPr marL="0" indent="0" eaLnBrk="1" hangingPunct="1">
              <a:buFont typeface="Arial" charset="0"/>
              <a:buNone/>
              <a:defRPr/>
            </a:pPr>
            <a:endParaRPr lang="en-US" dirty="0" smtClean="0"/>
          </a:p>
          <a:p>
            <a:pPr marL="0" indent="0" eaLnBrk="1" hangingPunct="1">
              <a:buFont typeface="Arial" charset="0"/>
              <a:buNone/>
              <a:defRPr/>
            </a:pPr>
            <a:endParaRPr lang="en-US" dirty="0" smtClean="0"/>
          </a:p>
          <a:p>
            <a:pPr marL="0" indent="0" eaLnBrk="1" hangingPunct="1">
              <a:buFont typeface="Arial" charset="0"/>
              <a:buNone/>
              <a:defRPr/>
            </a:pPr>
            <a:r>
              <a:rPr lang="en-US" dirty="0" smtClean="0"/>
              <a:t>The smallest component of an element that exhibits all of the characteristic properties of that element.  </a:t>
            </a:r>
          </a:p>
          <a:p>
            <a:pPr eaLnBrk="1" hangingPunct="1">
              <a:defRPr/>
            </a:pPr>
            <a:endParaRPr lang="en-US" dirty="0"/>
          </a:p>
          <a:p>
            <a:pPr eaLnBrk="1" hangingPunct="1">
              <a:defRPr/>
            </a:pPr>
            <a:endParaRPr lang="en-US" dirty="0" smtClean="0"/>
          </a:p>
          <a:p>
            <a:pPr eaLnBrk="1" hangingPunct="1">
              <a:defRPr/>
            </a:pPr>
            <a:endParaRPr lang="en-US" dirty="0"/>
          </a:p>
        </p:txBody>
      </p:sp>
    </p:spTree>
    <p:extLst>
      <p:ext uri="{BB962C8B-B14F-4D97-AF65-F5344CB8AC3E}">
        <p14:creationId xmlns:p14="http://schemas.microsoft.com/office/powerpoint/2010/main" val="802090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	The first people to think about particle theory were the </a:t>
            </a:r>
            <a:r>
              <a:rPr lang="en-US" b="1" i="1" u="sng" dirty="0"/>
              <a:t>Greeks  </a:t>
            </a:r>
            <a:r>
              <a:rPr lang="en-US" dirty="0"/>
              <a:t>around </a:t>
            </a:r>
            <a:r>
              <a:rPr lang="en-US" b="1" i="1" u="sng" dirty="0"/>
              <a:t>400 BC</a:t>
            </a:r>
            <a:r>
              <a:rPr lang="en-US" dirty="0"/>
              <a:t>.  One in particular was </a:t>
            </a:r>
            <a:r>
              <a:rPr lang="en-US" b="1" i="1" u="sng" dirty="0"/>
              <a:t>Democritus</a:t>
            </a:r>
            <a:r>
              <a:rPr lang="en-US" dirty="0"/>
              <a:t>.  The word atom in Greek means </a:t>
            </a:r>
            <a:r>
              <a:rPr lang="en-US" b="1" i="1" u="sng" dirty="0"/>
              <a:t>indivisible</a:t>
            </a:r>
            <a:r>
              <a:rPr lang="en-US" dirty="0"/>
              <a:t>.  Following Democritus was </a:t>
            </a:r>
            <a:r>
              <a:rPr lang="en-US" b="1" i="1" u="sng" dirty="0"/>
              <a:t>Aristotle</a:t>
            </a:r>
            <a:r>
              <a:rPr lang="en-US" dirty="0"/>
              <a:t>.  He didn’t believe in atoms.  He thought matter was </a:t>
            </a:r>
            <a:r>
              <a:rPr lang="en-US" b="1" i="1" u="sng" dirty="0"/>
              <a:t>continuous</a:t>
            </a:r>
            <a:r>
              <a:rPr lang="en-US" dirty="0"/>
              <a:t>.  This idea succeeded for about </a:t>
            </a:r>
            <a:r>
              <a:rPr lang="en-US" b="1" i="1" u="sng" dirty="0"/>
              <a:t>2000</a:t>
            </a:r>
            <a:r>
              <a:rPr lang="en-US" dirty="0"/>
              <a:t> years.  Neither view was supported by </a:t>
            </a:r>
            <a:r>
              <a:rPr lang="en-US" b="1" i="1" u="sng" dirty="0"/>
              <a:t>experimental evidence</a:t>
            </a:r>
            <a:r>
              <a:rPr lang="en-US" dirty="0"/>
              <a:t> until </a:t>
            </a:r>
            <a:r>
              <a:rPr lang="en-US" b="1" i="1" u="sng" dirty="0"/>
              <a:t>1700.</a:t>
            </a:r>
            <a:endParaRPr lang="en-US" b="1" dirty="0"/>
          </a:p>
          <a:p>
            <a:r>
              <a:rPr lang="en-US" dirty="0"/>
              <a:t>	By the late </a:t>
            </a:r>
            <a:r>
              <a:rPr lang="en-US" b="1" i="1" u="sng" dirty="0"/>
              <a:t>18</a:t>
            </a:r>
            <a:r>
              <a:rPr lang="en-US" b="1" i="1" u="sng" baseline="30000" dirty="0"/>
              <a:t>th</a:t>
            </a:r>
            <a:r>
              <a:rPr lang="en-US" dirty="0"/>
              <a:t>, most people thought of an </a:t>
            </a:r>
            <a:r>
              <a:rPr lang="en-US" b="1" i="1" u="sng" dirty="0"/>
              <a:t>atom</a:t>
            </a:r>
            <a:r>
              <a:rPr lang="en-US" dirty="0"/>
              <a:t> as something that could not be broken down and that could </a:t>
            </a:r>
            <a:r>
              <a:rPr lang="en-US" b="1" i="1" u="sng" dirty="0"/>
              <a:t>combine</a:t>
            </a:r>
            <a:r>
              <a:rPr lang="en-US" dirty="0"/>
              <a:t> with other elements to form </a:t>
            </a:r>
            <a:r>
              <a:rPr lang="en-US" b="1" i="1" u="sng" dirty="0"/>
              <a:t>compounds</a:t>
            </a:r>
            <a:r>
              <a:rPr lang="en-US" dirty="0"/>
              <a:t>.  Scientists still weren’t sure, however, if they always combined in the same </a:t>
            </a:r>
            <a:r>
              <a:rPr lang="en-US" b="1" i="1" u="sng" dirty="0"/>
              <a:t>proportions</a:t>
            </a:r>
            <a:r>
              <a:rPr lang="en-US" dirty="0"/>
              <a:t>.  In the 1790’s scientists had better </a:t>
            </a:r>
            <a:r>
              <a:rPr lang="en-US" b="1" i="1" u="sng" dirty="0"/>
              <a:t>balances</a:t>
            </a:r>
            <a:r>
              <a:rPr lang="en-US" dirty="0"/>
              <a:t> which allowed them to study chemical reactions </a:t>
            </a:r>
            <a:r>
              <a:rPr lang="en-US" b="1" i="1" u="sng" dirty="0"/>
              <a:t>quantitatively</a:t>
            </a:r>
            <a:r>
              <a:rPr lang="en-US" dirty="0"/>
              <a:t>.  This led to the law of </a:t>
            </a:r>
            <a:r>
              <a:rPr lang="en-US" b="1" i="1" u="sng" dirty="0"/>
              <a:t>conservation of mass</a:t>
            </a:r>
            <a:r>
              <a:rPr lang="en-US" dirty="0"/>
              <a:t>.  It essentially says that as long as nothing enters or leaves a chemical reaction, </a:t>
            </a:r>
            <a:r>
              <a:rPr lang="en-US" b="1" i="1" u="sng" dirty="0"/>
              <a:t>mass</a:t>
            </a:r>
            <a:r>
              <a:rPr lang="en-US" dirty="0"/>
              <a:t> remains constant.  It also led to the law of </a:t>
            </a:r>
            <a:r>
              <a:rPr lang="en-US" b="1" i="1" u="sng" dirty="0"/>
              <a:t>Definite Proportions</a:t>
            </a:r>
            <a:r>
              <a:rPr lang="en-US" dirty="0"/>
              <a:t> which essentially says that regardless of the </a:t>
            </a:r>
            <a:r>
              <a:rPr lang="en-US" b="1" i="1" u="sng" dirty="0"/>
              <a:t>source</a:t>
            </a:r>
            <a:r>
              <a:rPr lang="en-US" dirty="0"/>
              <a:t> or </a:t>
            </a:r>
            <a:r>
              <a:rPr lang="en-US" b="1" i="1" u="sng" dirty="0"/>
              <a:t>size of sample</a:t>
            </a:r>
            <a:r>
              <a:rPr lang="en-US" dirty="0"/>
              <a:t> of the sample, the elements that make it up are always there in the same </a:t>
            </a:r>
            <a:r>
              <a:rPr lang="en-US" b="1" i="1" u="sng" dirty="0"/>
              <a:t>ratio</a:t>
            </a:r>
            <a:r>
              <a:rPr lang="en-US" dirty="0"/>
              <a:t>.  </a:t>
            </a:r>
            <a:endParaRPr lang="en-US" b="1" dirty="0"/>
          </a:p>
          <a:p>
            <a:r>
              <a:rPr lang="en-US" dirty="0"/>
              <a:t>	More complicated is the law of </a:t>
            </a:r>
            <a:r>
              <a:rPr lang="en-US" b="1" i="1" u="sng" dirty="0"/>
              <a:t>Multiple Proportions</a:t>
            </a:r>
            <a:r>
              <a:rPr lang="en-US" dirty="0"/>
              <a:t>. It says that if </a:t>
            </a:r>
            <a:r>
              <a:rPr lang="en-US" b="1" i="1" u="sng" dirty="0"/>
              <a:t>2</a:t>
            </a:r>
            <a:r>
              <a:rPr lang="en-US" dirty="0"/>
              <a:t>or more different</a:t>
            </a:r>
            <a:endParaRPr lang="en-US" b="1" dirty="0"/>
          </a:p>
          <a:p>
            <a:r>
              <a:rPr lang="en-US" dirty="0"/>
              <a:t> </a:t>
            </a:r>
            <a:endParaRPr lang="en-US" b="1" dirty="0"/>
          </a:p>
          <a:p>
            <a:r>
              <a:rPr lang="en-US" b="1" i="1" u="sng" dirty="0"/>
              <a:t>compounds</a:t>
            </a:r>
            <a:r>
              <a:rPr lang="en-US" dirty="0"/>
              <a:t> are made of the same 2 elements, the ratio of the </a:t>
            </a:r>
            <a:r>
              <a:rPr lang="en-US" b="1" i="1" u="sng" dirty="0"/>
              <a:t>second</a:t>
            </a:r>
            <a:r>
              <a:rPr lang="en-US" dirty="0"/>
              <a:t> element combined with a </a:t>
            </a:r>
            <a:endParaRPr lang="en-US" b="1" dirty="0"/>
          </a:p>
          <a:p>
            <a:r>
              <a:rPr lang="en-US" dirty="0"/>
              <a:t> </a:t>
            </a:r>
            <a:endParaRPr lang="en-US" b="1" dirty="0"/>
          </a:p>
          <a:p>
            <a:r>
              <a:rPr lang="en-US" dirty="0"/>
              <a:t>fixed mass of the 1</a:t>
            </a:r>
            <a:r>
              <a:rPr lang="en-US" baseline="30000" dirty="0"/>
              <a:t>st</a:t>
            </a:r>
            <a:r>
              <a:rPr lang="en-US" dirty="0"/>
              <a:t> elements is always a </a:t>
            </a:r>
            <a:r>
              <a:rPr lang="en-US" b="1" i="1" u="sng" dirty="0"/>
              <a:t>ratio</a:t>
            </a:r>
            <a:r>
              <a:rPr lang="en-US" dirty="0"/>
              <a:t> of small </a:t>
            </a:r>
            <a:r>
              <a:rPr lang="en-US" b="1" i="1" u="sng" dirty="0"/>
              <a:t>whole</a:t>
            </a:r>
            <a:r>
              <a:rPr lang="en-US" dirty="0"/>
              <a:t> numbers.  An example of this </a:t>
            </a:r>
            <a:endParaRPr lang="en-US" b="1" dirty="0"/>
          </a:p>
          <a:p>
            <a:r>
              <a:rPr lang="en-US" dirty="0"/>
              <a:t> </a:t>
            </a:r>
            <a:endParaRPr lang="en-US" b="1" dirty="0"/>
          </a:p>
          <a:p>
            <a:r>
              <a:rPr lang="en-US" dirty="0"/>
              <a:t>would be the 2 compounds </a:t>
            </a:r>
            <a:r>
              <a:rPr lang="en-US" b="1" i="1" u="sng" dirty="0"/>
              <a:t>carbon monoxide</a:t>
            </a:r>
            <a:r>
              <a:rPr lang="en-US" dirty="0"/>
              <a:t> and </a:t>
            </a:r>
            <a:r>
              <a:rPr lang="en-US" b="1" i="1" u="sng" dirty="0"/>
              <a:t>carbon dioxide</a:t>
            </a:r>
            <a:r>
              <a:rPr lang="en-US" dirty="0"/>
              <a:t>.  </a:t>
            </a:r>
            <a:endParaRPr lang="en-US" b="1" dirty="0"/>
          </a:p>
          <a:p>
            <a:r>
              <a:rPr lang="en-US" b="1" i="1" dirty="0"/>
              <a:t> </a:t>
            </a:r>
            <a:endParaRPr lang="en-US" b="1" dirty="0"/>
          </a:p>
          <a:p>
            <a:r>
              <a:rPr lang="en-US" dirty="0"/>
              <a:t>	These three laws prompted John Dalton to propose his atomic theory.  It basically says:</a:t>
            </a:r>
            <a:endParaRPr lang="en-US" b="1" dirty="0"/>
          </a:p>
          <a:p>
            <a:pPr lvl="0"/>
            <a:r>
              <a:rPr lang="en-US" dirty="0"/>
              <a:t>All matter is made of </a:t>
            </a:r>
            <a:r>
              <a:rPr lang="en-US" b="1" i="1" u="sng" dirty="0"/>
              <a:t>small</a:t>
            </a:r>
            <a:r>
              <a:rPr lang="en-US" dirty="0"/>
              <a:t> called</a:t>
            </a:r>
            <a:r>
              <a:rPr lang="en-US" b="1" i="1" u="sng" dirty="0"/>
              <a:t> atoms</a:t>
            </a:r>
            <a:r>
              <a:rPr lang="en-US" dirty="0"/>
              <a:t>.</a:t>
            </a:r>
            <a:endParaRPr lang="en-US" b="1" dirty="0"/>
          </a:p>
          <a:p>
            <a:pPr lvl="0"/>
            <a:r>
              <a:rPr lang="en-US" dirty="0"/>
              <a:t>Atoms of the same </a:t>
            </a:r>
            <a:r>
              <a:rPr lang="en-US" b="1" i="1" u="sng" dirty="0"/>
              <a:t>element</a:t>
            </a:r>
            <a:r>
              <a:rPr lang="en-US" dirty="0"/>
              <a:t> are chemically and physically the </a:t>
            </a:r>
            <a:r>
              <a:rPr lang="en-US" b="1" i="1" u="sng" dirty="0"/>
              <a:t>same</a:t>
            </a:r>
            <a:r>
              <a:rPr lang="en-US" dirty="0"/>
              <a:t>.</a:t>
            </a:r>
            <a:endParaRPr lang="en-US" b="1" dirty="0"/>
          </a:p>
          <a:p>
            <a:pPr lvl="0"/>
            <a:r>
              <a:rPr lang="en-US" dirty="0"/>
              <a:t>Atoms of</a:t>
            </a:r>
            <a:r>
              <a:rPr lang="en-US" b="1" i="1" u="sng" dirty="0"/>
              <a:t> different</a:t>
            </a:r>
            <a:r>
              <a:rPr lang="en-US" dirty="0"/>
              <a:t> elements are chemically and physically different.</a:t>
            </a:r>
            <a:endParaRPr lang="en-US" b="1" dirty="0"/>
          </a:p>
          <a:p>
            <a:pPr lvl="0"/>
            <a:r>
              <a:rPr lang="en-US" dirty="0"/>
              <a:t>When atoms </a:t>
            </a:r>
            <a:r>
              <a:rPr lang="en-US" b="1" i="1" u="sng" dirty="0"/>
              <a:t>combine</a:t>
            </a:r>
            <a:r>
              <a:rPr lang="en-US" dirty="0"/>
              <a:t> in a chemical reaction, they do so in </a:t>
            </a:r>
            <a:r>
              <a:rPr lang="en-US" b="1" i="1" u="sng" dirty="0"/>
              <a:t>small</a:t>
            </a:r>
            <a:r>
              <a:rPr lang="en-US" dirty="0"/>
              <a:t>, </a:t>
            </a:r>
            <a:r>
              <a:rPr lang="en-US" b="1" i="1" dirty="0"/>
              <a:t>whole </a:t>
            </a:r>
            <a:r>
              <a:rPr lang="en-US" dirty="0"/>
              <a:t>number ratios.</a:t>
            </a:r>
            <a:endParaRPr lang="en-US" b="1" dirty="0"/>
          </a:p>
          <a:p>
            <a:pPr lvl="0"/>
            <a:r>
              <a:rPr lang="en-US" dirty="0"/>
              <a:t>In a chemical reaction, atoms aren’t </a:t>
            </a:r>
            <a:r>
              <a:rPr lang="en-US" b="1" i="1" u="sng" dirty="0"/>
              <a:t>Created</a:t>
            </a:r>
            <a:r>
              <a:rPr lang="en-US" dirty="0"/>
              <a:t> or </a:t>
            </a:r>
            <a:r>
              <a:rPr lang="en-US" b="1" i="1" u="sng" dirty="0"/>
              <a:t>destroyed</a:t>
            </a:r>
            <a:r>
              <a:rPr lang="en-US" dirty="0"/>
              <a:t>, they are simply </a:t>
            </a:r>
            <a:r>
              <a:rPr lang="en-US" b="1" i="1" u="sng" dirty="0"/>
              <a:t>rearranged</a:t>
            </a:r>
            <a:r>
              <a:rPr lang="en-US" dirty="0"/>
              <a:t>.</a:t>
            </a:r>
            <a:endParaRPr lang="en-US" b="1" dirty="0"/>
          </a:p>
          <a:p>
            <a:endParaRPr lang="en-US" dirty="0"/>
          </a:p>
        </p:txBody>
      </p:sp>
    </p:spTree>
    <p:extLst>
      <p:ext uri="{BB962C8B-B14F-4D97-AF65-F5344CB8AC3E}">
        <p14:creationId xmlns:p14="http://schemas.microsoft.com/office/powerpoint/2010/main" val="2481719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pPr eaLnBrk="1" hangingPunct="1"/>
            <a:endParaRPr lang="en-US" smtClean="0"/>
          </a:p>
        </p:txBody>
      </p:sp>
      <p:sp>
        <p:nvSpPr>
          <p:cNvPr id="29698" name="Content Placeholder 2"/>
          <p:cNvSpPr>
            <a:spLocks noGrp="1"/>
          </p:cNvSpPr>
          <p:nvPr>
            <p:ph idx="1"/>
          </p:nvPr>
        </p:nvSpPr>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r>
              <a:rPr lang="en-US" dirty="0" smtClean="0"/>
              <a:t>Dalton was wrong about the atom being indivisible (they are made up of subatomic protons, neutrons and electrons.</a:t>
            </a:r>
          </a:p>
          <a:p>
            <a:pPr eaLnBrk="1" hangingPunct="1"/>
            <a:r>
              <a:rPr lang="en-US" dirty="0" smtClean="0"/>
              <a:t>All elements of a given element have the same properties- isotopes differ.</a:t>
            </a:r>
          </a:p>
        </p:txBody>
      </p:sp>
      <p:pic>
        <p:nvPicPr>
          <p:cNvPr id="29699" name="Picture 3"/>
          <p:cNvPicPr>
            <a:picLocks noChangeAspect="1" noChangeArrowheads="1"/>
          </p:cNvPicPr>
          <p:nvPr/>
        </p:nvPicPr>
        <p:blipFill>
          <a:blip r:embed="rId2"/>
          <a:srcRect l="21503" t="69588" r="46571" b="20021"/>
          <a:stretch>
            <a:fillRect/>
          </a:stretch>
        </p:blipFill>
        <p:spPr bwMode="auto">
          <a:xfrm>
            <a:off x="820738" y="1600200"/>
            <a:ext cx="7391400" cy="1323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endParaRPr lang="en-US" smtClean="0"/>
          </a:p>
        </p:txBody>
      </p:sp>
      <p:sp>
        <p:nvSpPr>
          <p:cNvPr id="30722" name="Content Placeholder 2"/>
          <p:cNvSpPr>
            <a:spLocks noGrp="1"/>
          </p:cNvSpPr>
          <p:nvPr>
            <p:ph idx="1"/>
          </p:nvPr>
        </p:nvSpPr>
        <p:spPr/>
        <p:txBody>
          <a:bodyPr/>
          <a:lstStyle/>
          <a:p>
            <a:pPr eaLnBrk="1" hangingPunct="1"/>
            <a:endParaRPr lang="en-US" smtClean="0"/>
          </a:p>
          <a:p>
            <a:pPr eaLnBrk="1" hangingPunct="1"/>
            <a:endParaRPr lang="en-US" smtClean="0"/>
          </a:p>
          <a:p>
            <a:pPr eaLnBrk="1" hangingPunct="1"/>
            <a:r>
              <a:rPr lang="en-US" smtClean="0"/>
              <a:t>Democritus developed his ideas through intellectual thought</a:t>
            </a:r>
          </a:p>
          <a:p>
            <a:pPr eaLnBrk="1" hangingPunct="1"/>
            <a:r>
              <a:rPr lang="en-US" smtClean="0"/>
              <a:t>Dalton developed his experiments through experimentation and careful measurements.</a:t>
            </a:r>
          </a:p>
        </p:txBody>
      </p:sp>
      <p:pic>
        <p:nvPicPr>
          <p:cNvPr id="30723" name="Picture 4"/>
          <p:cNvPicPr>
            <a:picLocks noChangeAspect="1" noChangeArrowheads="1"/>
          </p:cNvPicPr>
          <p:nvPr/>
        </p:nvPicPr>
        <p:blipFill>
          <a:blip r:embed="rId2"/>
          <a:srcRect l="53003" t="59392" r="16795" b="25162"/>
          <a:stretch>
            <a:fillRect/>
          </a:stretch>
        </p:blipFill>
        <p:spPr bwMode="auto">
          <a:xfrm>
            <a:off x="920750" y="381000"/>
            <a:ext cx="73152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endParaRPr lang="en-US" smtClean="0"/>
          </a:p>
        </p:txBody>
      </p:sp>
      <p:pic>
        <p:nvPicPr>
          <p:cNvPr id="31746" name="Picture 4"/>
          <p:cNvPicPr>
            <a:picLocks noGrp="1" noChangeAspect="1" noChangeArrowheads="1"/>
          </p:cNvPicPr>
          <p:nvPr>
            <p:ph idx="1"/>
          </p:nvPr>
        </p:nvPicPr>
        <p:blipFill>
          <a:blip r:embed="rId2"/>
          <a:srcRect l="52776" t="73512" r="17023" b="16394"/>
          <a:stretch>
            <a:fillRect/>
          </a:stretch>
        </p:blipFill>
        <p:spPr>
          <a:xfrm>
            <a:off x="990600" y="609600"/>
            <a:ext cx="7138988" cy="14906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endParaRPr lang="en-US" smtClean="0"/>
          </a:p>
        </p:txBody>
      </p:sp>
      <p:sp>
        <p:nvSpPr>
          <p:cNvPr id="3" name="Content Placeholder 2"/>
          <p:cNvSpPr>
            <a:spLocks noGrp="1"/>
          </p:cNvSpPr>
          <p:nvPr>
            <p:ph idx="1"/>
          </p:nvPr>
        </p:nvSpPr>
        <p:spPr/>
        <p:txBody>
          <a:bodyPr/>
          <a:lstStyle/>
          <a:p>
            <a:pPr eaLnBrk="1" hangingPunct="1">
              <a:defRPr/>
            </a:pPr>
            <a:endParaRPr lang="en-US" dirty="0" smtClean="0"/>
          </a:p>
          <a:p>
            <a:pPr marL="0" indent="0" eaLnBrk="1" hangingPunct="1">
              <a:buFont typeface="Arial" charset="0"/>
              <a:buNone/>
              <a:defRPr/>
            </a:pPr>
            <a:r>
              <a:rPr lang="en-US" dirty="0" smtClean="0"/>
              <a:t>Both believed that matter is composed of extremely small particles called atoms; all atoms of a given atom are identical but differ from other atoms. Atoms could not be created, destroyed or divided. Democritus believed that matter is composed of empty space through which atoms moved. Dalton said that atoms combine in whole number ratios.</a:t>
            </a:r>
            <a:endParaRPr lang="en-US" dirty="0"/>
          </a:p>
        </p:txBody>
      </p:sp>
      <p:pic>
        <p:nvPicPr>
          <p:cNvPr id="32771" name="Picture 4"/>
          <p:cNvPicPr>
            <a:picLocks noGrp="1" noChangeAspect="1" noChangeArrowheads="1"/>
          </p:cNvPicPr>
          <p:nvPr>
            <p:ph idx="1"/>
          </p:nvPr>
        </p:nvPicPr>
        <p:blipFill>
          <a:blip r:embed="rId2"/>
          <a:srcRect l="52776" t="73512" r="17023" b="16394"/>
          <a:stretch>
            <a:fillRect/>
          </a:stretch>
        </p:blipFill>
        <p:spPr>
          <a:xfrm>
            <a:off x="990600" y="609600"/>
            <a:ext cx="7138988" cy="1490663"/>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endParaRPr lang="en-US" smtClean="0"/>
          </a:p>
        </p:txBody>
      </p:sp>
      <p:sp>
        <p:nvSpPr>
          <p:cNvPr id="33794" name="Content Placeholder 2"/>
          <p:cNvSpPr>
            <a:spLocks noGrp="1"/>
          </p:cNvSpPr>
          <p:nvPr>
            <p:ph idx="1"/>
          </p:nvPr>
        </p:nvSpPr>
        <p:spPr/>
        <p:txBody>
          <a:bodyPr/>
          <a:lstStyle/>
          <a:p>
            <a:pPr eaLnBrk="1" hangingPunct="1"/>
            <a:r>
              <a:rPr lang="en-US" smtClean="0"/>
              <a:t>The smallest particle of an element that retains the properties of the element is called an atom.</a:t>
            </a:r>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274638"/>
            <a:ext cx="8229600" cy="1401762"/>
          </a:xfrm>
        </p:spPr>
        <p:txBody>
          <a:bodyPr/>
          <a:lstStyle/>
          <a:p>
            <a:pPr eaLnBrk="1" hangingPunct="1"/>
            <a:r>
              <a:rPr lang="en-US" b="1" smtClean="0"/>
              <a:t>JJ Thomson’s experiments with a cathode ray tube:</a:t>
            </a:r>
            <a:br>
              <a:rPr lang="en-US" b="1" smtClean="0"/>
            </a:br>
            <a:endParaRPr lang="en-US" smtClean="0"/>
          </a:p>
        </p:txBody>
      </p:sp>
      <p:sp>
        <p:nvSpPr>
          <p:cNvPr id="34818" name="Content Placeholder 2"/>
          <p:cNvSpPr>
            <a:spLocks noGrp="1"/>
          </p:cNvSpPr>
          <p:nvPr>
            <p:ph idx="1"/>
          </p:nvPr>
        </p:nvSpPr>
        <p:spPr/>
        <p:txBody>
          <a:bodyPr/>
          <a:lstStyle/>
          <a:p>
            <a:pPr eaLnBrk="1" hangingPunct="1"/>
            <a:endParaRPr lang="en-US" smtClean="0"/>
          </a:p>
        </p:txBody>
      </p:sp>
      <p:pic>
        <p:nvPicPr>
          <p:cNvPr id="34819" name="Picture 2"/>
          <p:cNvPicPr>
            <a:picLocks noChangeAspect="1" noChangeArrowheads="1"/>
          </p:cNvPicPr>
          <p:nvPr/>
        </p:nvPicPr>
        <p:blipFill>
          <a:blip r:embed="rId2"/>
          <a:srcRect l="38268" t="25824" r="34912" b="46150"/>
          <a:stretch>
            <a:fillRect/>
          </a:stretch>
        </p:blipFill>
        <p:spPr bwMode="auto">
          <a:xfrm>
            <a:off x="1219200" y="2057400"/>
            <a:ext cx="6400800" cy="417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endParaRPr lang="en-US" smtClean="0"/>
          </a:p>
        </p:txBody>
      </p:sp>
      <p:sp>
        <p:nvSpPr>
          <p:cNvPr id="35842" name="Content Placeholder 2"/>
          <p:cNvSpPr>
            <a:spLocks noGrp="1"/>
          </p:cNvSpPr>
          <p:nvPr>
            <p:ph idx="1"/>
          </p:nvPr>
        </p:nvSpPr>
        <p:spPr>
          <a:xfrm>
            <a:off x="457200" y="304800"/>
            <a:ext cx="8229600" cy="5821363"/>
          </a:xfrm>
        </p:spPr>
        <p:txBody>
          <a:bodyPr/>
          <a:lstStyle/>
          <a:p>
            <a:pPr eaLnBrk="1" hangingPunct="1"/>
            <a:r>
              <a:rPr lang="en-US" smtClean="0"/>
              <a:t>Since matter is neutral, and the mass of an electron was so small compared to the overall mass of the atom, Thompson proposed a model of the atom that became known as the Plum Pudding Model:</a:t>
            </a:r>
            <a:endParaRPr lang="en-US" b="1" smtClean="0"/>
          </a:p>
          <a:p>
            <a:pPr eaLnBrk="1" hangingPunct="1"/>
            <a:endParaRPr lang="en-US" smtClean="0"/>
          </a:p>
        </p:txBody>
      </p:sp>
      <p:pic>
        <p:nvPicPr>
          <p:cNvPr id="35843" name="Picture 2"/>
          <p:cNvPicPr>
            <a:picLocks noChangeAspect="1" noChangeArrowheads="1"/>
          </p:cNvPicPr>
          <p:nvPr/>
        </p:nvPicPr>
        <p:blipFill>
          <a:blip r:embed="rId2"/>
          <a:srcRect l="17949" t="29282" r="63461" b="41438"/>
          <a:stretch>
            <a:fillRect/>
          </a:stretch>
        </p:blipFill>
        <p:spPr bwMode="auto">
          <a:xfrm>
            <a:off x="892175" y="3048000"/>
            <a:ext cx="3303588" cy="3238500"/>
          </a:xfrm>
          <a:prstGeom prst="rect">
            <a:avLst/>
          </a:prstGeom>
          <a:noFill/>
          <a:ln w="9525">
            <a:noFill/>
            <a:miter lim="800000"/>
            <a:headEnd/>
            <a:tailEnd/>
          </a:ln>
        </p:spPr>
      </p:pic>
      <p:pic>
        <p:nvPicPr>
          <p:cNvPr id="35844" name="Picture 3"/>
          <p:cNvPicPr>
            <a:picLocks noChangeAspect="1" noChangeArrowheads="1"/>
          </p:cNvPicPr>
          <p:nvPr/>
        </p:nvPicPr>
        <p:blipFill>
          <a:blip r:embed="rId2"/>
          <a:srcRect l="19034" t="64673" r="64694" b="24486"/>
          <a:stretch>
            <a:fillRect/>
          </a:stretch>
        </p:blipFill>
        <p:spPr bwMode="auto">
          <a:xfrm>
            <a:off x="4195763" y="4038600"/>
            <a:ext cx="4643437"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endParaRPr lang="en-US" smtClean="0"/>
          </a:p>
        </p:txBody>
      </p:sp>
      <p:sp>
        <p:nvSpPr>
          <p:cNvPr id="36866" name="Content Placeholder 2"/>
          <p:cNvSpPr>
            <a:spLocks noGrp="1"/>
          </p:cNvSpPr>
          <p:nvPr>
            <p:ph idx="1"/>
          </p:nvPr>
        </p:nvSpPr>
        <p:spPr/>
        <p:txBody>
          <a:bodyPr/>
          <a:lstStyle/>
          <a:p>
            <a:pPr eaLnBrk="1" hangingPunct="1"/>
            <a:r>
              <a:rPr lang="en-US" dirty="0">
                <a:hlinkClick r:id="rId2"/>
              </a:rPr>
              <a:t>http://</a:t>
            </a:r>
            <a:r>
              <a:rPr lang="en-US" dirty="0" smtClean="0">
                <a:hlinkClick r:id="rId2"/>
              </a:rPr>
              <a:t>www.youtube.com/watch?v=RW_zfKOU9uM</a:t>
            </a:r>
            <a:endParaRPr lang="en-US" dirty="0" smtClean="0"/>
          </a:p>
          <a:p>
            <a:pPr eaLnBrk="1" hangingPunct="1"/>
            <a:endParaRPr lang="en-US" dirty="0" smtClean="0"/>
          </a:p>
        </p:txBody>
      </p:sp>
      <p:pic>
        <p:nvPicPr>
          <p:cNvPr id="36867" name="Picture 2"/>
          <p:cNvPicPr>
            <a:picLocks noChangeAspect="1" noChangeArrowheads="1"/>
          </p:cNvPicPr>
          <p:nvPr/>
        </p:nvPicPr>
        <p:blipFill>
          <a:blip r:embed="rId3"/>
          <a:srcRect l="27055" t="56163" r="15385" b="37331"/>
          <a:stretch>
            <a:fillRect/>
          </a:stretch>
        </p:blipFill>
        <p:spPr bwMode="auto">
          <a:xfrm>
            <a:off x="533400" y="609600"/>
            <a:ext cx="8229600" cy="587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1417638"/>
          </a:xfrm>
        </p:spPr>
        <p:txBody>
          <a:bodyPr/>
          <a:lstStyle/>
          <a:p>
            <a:pPr eaLnBrk="1" hangingPunct="1"/>
            <a:r>
              <a:rPr lang="en-US" b="1" smtClean="0"/>
              <a:t>The Nuclear Atom:</a:t>
            </a:r>
            <a:br>
              <a:rPr lang="en-US" b="1" smtClean="0"/>
            </a:br>
            <a:r>
              <a:rPr lang="en-US" b="1" smtClean="0"/>
              <a:t> </a:t>
            </a:r>
            <a:br>
              <a:rPr lang="en-US" b="1" smtClean="0"/>
            </a:br>
            <a:r>
              <a:rPr lang="en-US" smtClean="0"/>
              <a:t>Earnest Rutherford gold foil experiment:</a:t>
            </a:r>
            <a:br>
              <a:rPr lang="en-US" smtClean="0"/>
            </a:br>
            <a:r>
              <a:rPr lang="en-US" smtClean="0">
                <a:hlinkClick r:id="rId2"/>
              </a:rPr>
              <a:t>http://www.youtube.com/watch?v=5pZj0u_XMbc</a:t>
            </a:r>
            <a:r>
              <a:rPr lang="en-US" smtClean="0"/>
              <a:t/>
            </a:r>
            <a:br>
              <a:rPr lang="en-US" smtClean="0"/>
            </a:br>
            <a:r>
              <a:rPr lang="en-US" b="1" smtClean="0"/>
              <a:t/>
            </a:r>
            <a:br>
              <a:rPr lang="en-US" b="1" smtClean="0"/>
            </a:br>
            <a:endParaRPr lang="en-US" smtClean="0"/>
          </a:p>
        </p:txBody>
      </p:sp>
      <p:sp>
        <p:nvSpPr>
          <p:cNvPr id="37890" name="Content Placeholder 2"/>
          <p:cNvSpPr>
            <a:spLocks noGrp="1"/>
          </p:cNvSpPr>
          <p:nvPr>
            <p:ph idx="1"/>
          </p:nvPr>
        </p:nvSpPr>
        <p:spPr/>
        <p:txBody>
          <a:bodyPr/>
          <a:lstStyle/>
          <a:p>
            <a:pPr eaLnBrk="1" hangingPunct="1"/>
            <a:endParaRPr lang="en-US" smtClean="0"/>
          </a:p>
        </p:txBody>
      </p:sp>
      <p:pic>
        <p:nvPicPr>
          <p:cNvPr id="37891" name="Picture 2"/>
          <p:cNvPicPr>
            <a:picLocks noChangeAspect="1" noChangeArrowheads="1"/>
          </p:cNvPicPr>
          <p:nvPr/>
        </p:nvPicPr>
        <p:blipFill>
          <a:blip r:embed="rId3"/>
          <a:srcRect l="26923" t="27055" r="26923" b="35959"/>
          <a:stretch>
            <a:fillRect/>
          </a:stretch>
        </p:blipFill>
        <p:spPr bwMode="auto">
          <a:xfrm>
            <a:off x="1371600" y="3124200"/>
            <a:ext cx="6210300" cy="3111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274638"/>
            <a:ext cx="8229600" cy="1360487"/>
          </a:xfrm>
        </p:spPr>
        <p:txBody>
          <a:bodyPr/>
          <a:lstStyle/>
          <a:p>
            <a:pPr eaLnBrk="1" hangingPunct="1"/>
            <a:r>
              <a:rPr lang="en-US" smtClean="0">
                <a:hlinkClick r:id="rId2"/>
              </a:rPr>
              <a:t>http://www.youtube.com/watch?v=Q8RuO2ekNGw</a:t>
            </a:r>
            <a:r>
              <a:rPr lang="en-US" smtClean="0"/>
              <a:t/>
            </a:r>
            <a:br>
              <a:rPr lang="en-US" smtClean="0"/>
            </a:br>
            <a:endParaRPr lang="en-US" smtClean="0"/>
          </a:p>
        </p:txBody>
      </p:sp>
      <p:sp>
        <p:nvSpPr>
          <p:cNvPr id="38914" name="Content Placeholder 2"/>
          <p:cNvSpPr>
            <a:spLocks noGrp="1"/>
          </p:cNvSpPr>
          <p:nvPr>
            <p:ph idx="1"/>
          </p:nvPr>
        </p:nvSpPr>
        <p:spPr/>
        <p:txBody>
          <a:bodyPr/>
          <a:lstStyle/>
          <a:p>
            <a:pPr eaLnBrk="1" hangingPunct="1"/>
            <a:endParaRPr lang="en-US" smtClean="0"/>
          </a:p>
        </p:txBody>
      </p:sp>
      <p:pic>
        <p:nvPicPr>
          <p:cNvPr id="38915" name="Picture 2" descr="http://www.ck12.org/flx/show/image/user%3AYnJha2tlbWhAZ21haWwuY29t/HSC-04-02-06.jpg-201208061344293124528602.jpg"/>
          <p:cNvPicPr>
            <a:picLocks noChangeAspect="1" noChangeArrowheads="1"/>
          </p:cNvPicPr>
          <p:nvPr/>
        </p:nvPicPr>
        <p:blipFill>
          <a:blip r:embed="rId3"/>
          <a:srcRect/>
          <a:stretch>
            <a:fillRect/>
          </a:stretch>
        </p:blipFill>
        <p:spPr bwMode="auto">
          <a:xfrm>
            <a:off x="1447800" y="1635125"/>
            <a:ext cx="5943600" cy="519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endParaRPr lang="en-US" smtClean="0"/>
          </a:p>
        </p:txBody>
      </p:sp>
      <p:sp>
        <p:nvSpPr>
          <p:cNvPr id="14338" name="Content Placeholder 2"/>
          <p:cNvSpPr>
            <a:spLocks noGrp="1"/>
          </p:cNvSpPr>
          <p:nvPr>
            <p:ph idx="1"/>
          </p:nvPr>
        </p:nvSpPr>
        <p:spPr/>
        <p:txBody>
          <a:bodyPr/>
          <a:lstStyle/>
          <a:p>
            <a:pPr eaLnBrk="1" hangingPunct="1"/>
            <a:r>
              <a:rPr lang="en-US" smtClean="0"/>
              <a:t>The first people to think about particle theory were the </a:t>
            </a:r>
            <a:r>
              <a:rPr lang="en-US" b="1" i="1" u="sng" smtClean="0"/>
              <a:t>Greeks  </a:t>
            </a:r>
            <a:r>
              <a:rPr lang="en-US" b="1" i="1" smtClean="0"/>
              <a:t>  </a:t>
            </a:r>
            <a:r>
              <a:rPr lang="en-US" smtClean="0"/>
              <a:t>around </a:t>
            </a:r>
            <a:r>
              <a:rPr lang="en-US" b="1" i="1" u="sng" smtClean="0"/>
              <a:t>400 BC</a:t>
            </a:r>
            <a:endParaRPr lang="en-US" smtClean="0"/>
          </a:p>
        </p:txBody>
      </p:sp>
      <p:pic>
        <p:nvPicPr>
          <p:cNvPr id="14339" name="Picture 4"/>
          <p:cNvPicPr>
            <a:picLocks noChangeAspect="1" noChangeArrowheads="1"/>
          </p:cNvPicPr>
          <p:nvPr/>
        </p:nvPicPr>
        <p:blipFill>
          <a:blip r:embed="rId2"/>
          <a:srcRect l="16875" t="23000" r="12500" b="27000"/>
          <a:stretch>
            <a:fillRect/>
          </a:stretch>
        </p:blipFill>
        <p:spPr bwMode="auto">
          <a:xfrm>
            <a:off x="228600" y="2743200"/>
            <a:ext cx="86106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smtClean="0"/>
          </a:p>
        </p:txBody>
      </p:sp>
      <p:sp>
        <p:nvSpPr>
          <p:cNvPr id="39938" name="Content Placeholder 2"/>
          <p:cNvSpPr>
            <a:spLocks noGrp="1"/>
          </p:cNvSpPr>
          <p:nvPr>
            <p:ph idx="1"/>
          </p:nvPr>
        </p:nvSpPr>
        <p:spPr>
          <a:xfrm>
            <a:off x="457200" y="609600"/>
            <a:ext cx="8229600" cy="5516563"/>
          </a:xfrm>
        </p:spPr>
        <p:txBody>
          <a:bodyPr/>
          <a:lstStyle/>
          <a:p>
            <a:pPr eaLnBrk="1" hangingPunct="1"/>
            <a:r>
              <a:rPr lang="en-US" smtClean="0"/>
              <a:t>He calculated that the atom was composed of empty space through which the electrons moved.</a:t>
            </a:r>
            <a:endParaRPr lang="en-US" b="1" smtClean="0"/>
          </a:p>
          <a:p>
            <a:pPr eaLnBrk="1" hangingPunct="1"/>
            <a:endParaRPr lang="en-US" smtClean="0"/>
          </a:p>
        </p:txBody>
      </p:sp>
      <p:pic>
        <p:nvPicPr>
          <p:cNvPr id="39939" name="Picture 2" descr="http://2011modelsa.wikispaces.com/file/view/Rutherfords_atom_carbon.jpg/266414060/Rutherfords_atom_carbon.jpg"/>
          <p:cNvPicPr>
            <a:picLocks noChangeAspect="1" noChangeArrowheads="1"/>
          </p:cNvPicPr>
          <p:nvPr/>
        </p:nvPicPr>
        <p:blipFill>
          <a:blip r:embed="rId2"/>
          <a:srcRect/>
          <a:stretch>
            <a:fillRect/>
          </a:stretch>
        </p:blipFill>
        <p:spPr bwMode="auto">
          <a:xfrm>
            <a:off x="2743200" y="2241550"/>
            <a:ext cx="5273675" cy="3956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endParaRPr lang="en-US" smtClean="0"/>
          </a:p>
        </p:txBody>
      </p:sp>
      <p:sp>
        <p:nvSpPr>
          <p:cNvPr id="40962" name="Content Placeholder 2"/>
          <p:cNvSpPr>
            <a:spLocks noGrp="1"/>
          </p:cNvSpPr>
          <p:nvPr>
            <p:ph idx="1"/>
          </p:nvPr>
        </p:nvSpPr>
        <p:spPr>
          <a:xfrm>
            <a:off x="457200" y="609600"/>
            <a:ext cx="8229600" cy="5516563"/>
          </a:xfrm>
        </p:spPr>
        <p:txBody>
          <a:bodyPr/>
          <a:lstStyle/>
          <a:p>
            <a:pPr eaLnBrk="1" hangingPunct="1"/>
            <a:r>
              <a:rPr lang="en-US" smtClean="0"/>
              <a:t>He also concluded that there was a tiny dense region which he called the </a:t>
            </a:r>
            <a:r>
              <a:rPr lang="en-US" b="1" smtClean="0"/>
              <a:t>nucleus</a:t>
            </a:r>
            <a:r>
              <a:rPr lang="en-US" smtClean="0"/>
              <a:t>, centrally located within the atom that contained all of the atom’s positive charge and virtually all of its mass.</a:t>
            </a:r>
            <a:endParaRPr lang="en-US" b="1" smtClean="0"/>
          </a:p>
          <a:p>
            <a:pPr eaLnBrk="1" hangingPunct="1"/>
            <a:endParaRPr lang="en-US" smtClean="0"/>
          </a:p>
        </p:txBody>
      </p:sp>
      <p:pic>
        <p:nvPicPr>
          <p:cNvPr id="40963" name="Picture 4" descr="http://images.tutorvista.com/content/atoms-and-nuclei/rutherford-s-atomic-model.jpeg"/>
          <p:cNvPicPr>
            <a:picLocks noChangeAspect="1" noChangeArrowheads="1"/>
          </p:cNvPicPr>
          <p:nvPr/>
        </p:nvPicPr>
        <p:blipFill>
          <a:blip r:embed="rId2"/>
          <a:srcRect/>
          <a:stretch>
            <a:fillRect/>
          </a:stretch>
        </p:blipFill>
        <p:spPr bwMode="auto">
          <a:xfrm>
            <a:off x="3048000" y="2655888"/>
            <a:ext cx="4572000" cy="361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endParaRPr lang="en-US" smtClean="0"/>
          </a:p>
        </p:txBody>
      </p:sp>
      <p:sp>
        <p:nvSpPr>
          <p:cNvPr id="41986" name="Content Placeholder 2"/>
          <p:cNvSpPr>
            <a:spLocks noGrp="1"/>
          </p:cNvSpPr>
          <p:nvPr>
            <p:ph idx="1"/>
          </p:nvPr>
        </p:nvSpPr>
        <p:spPr>
          <a:xfrm>
            <a:off x="457200" y="533400"/>
            <a:ext cx="8229600" cy="5592763"/>
          </a:xfrm>
        </p:spPr>
        <p:txBody>
          <a:bodyPr/>
          <a:lstStyle/>
          <a:p>
            <a:pPr eaLnBrk="1" hangingPunct="1"/>
            <a:r>
              <a:rPr lang="en-US" smtClean="0"/>
              <a:t>Rutherford concluded that the nucleus consisted of positively charged particles called </a:t>
            </a:r>
            <a:r>
              <a:rPr lang="en-US" b="1" smtClean="0"/>
              <a:t>protons</a:t>
            </a:r>
            <a:r>
              <a:rPr lang="en-US" smtClean="0"/>
              <a:t>, which have a positive charge that is, equal and opposite to that of an electron. the charge of the proton is 1+ and the charge of an electron is 1-.</a:t>
            </a:r>
            <a:endParaRPr lang="en-US" b="1" smtClean="0"/>
          </a:p>
          <a:p>
            <a:pPr eaLnBrk="1" hangingPunct="1"/>
            <a:endParaRPr lang="en-US" smtClean="0"/>
          </a:p>
        </p:txBody>
      </p:sp>
      <p:pic>
        <p:nvPicPr>
          <p:cNvPr id="41987" name="Picture 2" descr="http://sec2-lss-eportfolio.wikispaces.com/file/view/Electronic_Configuration.jpg/250835318/175x175/Electronic_Configuration.jpg"/>
          <p:cNvPicPr>
            <a:picLocks noChangeAspect="1" noChangeArrowheads="1"/>
          </p:cNvPicPr>
          <p:nvPr/>
        </p:nvPicPr>
        <p:blipFill>
          <a:blip r:embed="rId2"/>
          <a:srcRect/>
          <a:stretch>
            <a:fillRect/>
          </a:stretch>
        </p:blipFill>
        <p:spPr bwMode="auto">
          <a:xfrm>
            <a:off x="4876800" y="3276600"/>
            <a:ext cx="3343275" cy="3343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pPr eaLnBrk="1" hangingPunct="1"/>
            <a:endParaRPr lang="en-US" smtClean="0"/>
          </a:p>
        </p:txBody>
      </p:sp>
      <p:sp>
        <p:nvSpPr>
          <p:cNvPr id="43010" name="Content Placeholder 2"/>
          <p:cNvSpPr>
            <a:spLocks noGrp="1"/>
          </p:cNvSpPr>
          <p:nvPr>
            <p:ph idx="1"/>
          </p:nvPr>
        </p:nvSpPr>
        <p:spPr>
          <a:xfrm>
            <a:off x="457200" y="609600"/>
            <a:ext cx="8229600" cy="5516563"/>
          </a:xfrm>
        </p:spPr>
        <p:txBody>
          <a:bodyPr/>
          <a:lstStyle/>
          <a:p>
            <a:pPr eaLnBrk="1" hangingPunct="1"/>
            <a:r>
              <a:rPr lang="en-US" smtClean="0"/>
              <a:t> In 1932 English physicist James Chadwick discovered a neutral particle called the </a:t>
            </a:r>
            <a:r>
              <a:rPr lang="en-US" b="1" smtClean="0"/>
              <a:t>neutron</a:t>
            </a:r>
            <a:r>
              <a:rPr lang="en-US" smtClean="0"/>
              <a:t>.  A neutron has nearly the same mass as the proton but has no electrical charge.</a:t>
            </a:r>
            <a:endParaRPr lang="en-US" b="1" smtClean="0"/>
          </a:p>
          <a:p>
            <a:pPr eaLnBrk="1" hangingPunct="1"/>
            <a:endParaRPr lang="en-US" smtClean="0"/>
          </a:p>
        </p:txBody>
      </p:sp>
      <p:pic>
        <p:nvPicPr>
          <p:cNvPr id="43011" name="Picture 2"/>
          <p:cNvPicPr>
            <a:picLocks noChangeAspect="1" noChangeArrowheads="1"/>
          </p:cNvPicPr>
          <p:nvPr/>
        </p:nvPicPr>
        <p:blipFill>
          <a:blip r:embed="rId2"/>
          <a:srcRect l="32402" t="27740" r="40384" b="53766"/>
          <a:stretch>
            <a:fillRect/>
          </a:stretch>
        </p:blipFill>
        <p:spPr bwMode="auto">
          <a:xfrm>
            <a:off x="1219200" y="3124200"/>
            <a:ext cx="7100888"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pPr eaLnBrk="1" hangingPunct="1"/>
            <a:endParaRPr lang="en-US" smtClean="0"/>
          </a:p>
        </p:txBody>
      </p:sp>
      <p:sp>
        <p:nvSpPr>
          <p:cNvPr id="44034" name="Content Placeholder 2"/>
          <p:cNvSpPr>
            <a:spLocks noGrp="1"/>
          </p:cNvSpPr>
          <p:nvPr>
            <p:ph idx="1"/>
          </p:nvPr>
        </p:nvSpPr>
        <p:spPr/>
        <p:txBody>
          <a:bodyPr/>
          <a:lstStyle/>
          <a:p>
            <a:pPr eaLnBrk="1" hangingPunct="1"/>
            <a:endParaRPr lang="en-US" smtClean="0"/>
          </a:p>
        </p:txBody>
      </p:sp>
      <p:pic>
        <p:nvPicPr>
          <p:cNvPr id="44035" name="Picture 2"/>
          <p:cNvPicPr>
            <a:picLocks noChangeAspect="1" noChangeArrowheads="1"/>
          </p:cNvPicPr>
          <p:nvPr/>
        </p:nvPicPr>
        <p:blipFill>
          <a:blip r:embed="rId2"/>
          <a:srcRect l="59616" t="25803" r="26923" b="35335"/>
          <a:stretch>
            <a:fillRect/>
          </a:stretch>
        </p:blipFill>
        <p:spPr bwMode="auto">
          <a:xfrm>
            <a:off x="1143000" y="838200"/>
            <a:ext cx="3048000" cy="5526088"/>
          </a:xfrm>
          <a:prstGeom prst="rect">
            <a:avLst/>
          </a:prstGeom>
          <a:noFill/>
          <a:ln w="9525">
            <a:noFill/>
            <a:miter lim="800000"/>
            <a:headEnd/>
            <a:tailEnd/>
          </a:ln>
        </p:spPr>
      </p:pic>
      <p:pic>
        <p:nvPicPr>
          <p:cNvPr id="44036" name="Picture 3"/>
          <p:cNvPicPr>
            <a:picLocks noChangeAspect="1" noChangeArrowheads="1"/>
          </p:cNvPicPr>
          <p:nvPr/>
        </p:nvPicPr>
        <p:blipFill>
          <a:blip r:embed="rId2"/>
          <a:srcRect l="60762" t="66037" r="26923" b="17809"/>
          <a:stretch>
            <a:fillRect/>
          </a:stretch>
        </p:blipFill>
        <p:spPr bwMode="auto">
          <a:xfrm>
            <a:off x="5486400" y="3886200"/>
            <a:ext cx="3238500" cy="265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p:txBody>
          <a:bodyPr/>
          <a:lstStyle/>
          <a:p>
            <a:pPr eaLnBrk="1" hangingPunct="1"/>
            <a:r>
              <a:rPr lang="en-US" smtClean="0"/>
              <a:t>The History of the atom</a:t>
            </a:r>
          </a:p>
        </p:txBody>
      </p:sp>
      <p:sp>
        <p:nvSpPr>
          <p:cNvPr id="45058" name="Content Placeholder 2"/>
          <p:cNvSpPr>
            <a:spLocks noGrp="1"/>
          </p:cNvSpPr>
          <p:nvPr>
            <p:ph idx="1"/>
          </p:nvPr>
        </p:nvSpPr>
        <p:spPr/>
        <p:txBody>
          <a:bodyPr/>
          <a:lstStyle/>
          <a:p>
            <a:pPr eaLnBrk="1" hangingPunct="1"/>
            <a:r>
              <a:rPr lang="en-US" smtClean="0">
                <a:hlinkClick r:id="rId2"/>
              </a:rPr>
              <a:t>http://www.youtube.com/watch?v=njGz69B_pUg</a:t>
            </a:r>
            <a:endParaRPr lang="en-US" smtClean="0"/>
          </a:p>
          <a:p>
            <a:pPr eaLnBrk="1" hangingPunct="1"/>
            <a:r>
              <a:rPr lang="en-US" smtClean="0">
                <a:hlinkClick r:id="rId3"/>
              </a:rPr>
              <a:t>http://www.youtube.com/watch?v=hhbqIJZ8wCM</a:t>
            </a: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pPr eaLnBrk="1" hangingPunct="1"/>
            <a:endParaRPr lang="en-US" smtClean="0"/>
          </a:p>
        </p:txBody>
      </p:sp>
      <p:sp>
        <p:nvSpPr>
          <p:cNvPr id="46082" name="Content Placeholder 2"/>
          <p:cNvSpPr>
            <a:spLocks noGrp="1"/>
          </p:cNvSpPr>
          <p:nvPr>
            <p:ph idx="1"/>
          </p:nvPr>
        </p:nvSpPr>
        <p:spPr/>
        <p:txBody>
          <a:bodyPr/>
          <a:lstStyle/>
          <a:p>
            <a:pPr eaLnBrk="1" hangingPunct="1"/>
            <a:r>
              <a:rPr lang="en-US" smtClean="0"/>
              <a:t>The deflection towards positively charged plates demonstrated the negatively charged nature of electrons.</a:t>
            </a:r>
          </a:p>
          <a:p>
            <a:pPr eaLnBrk="1" hangingPunct="1"/>
            <a:endParaRPr lang="en-US" smtClean="0"/>
          </a:p>
          <a:p>
            <a:pPr eaLnBrk="1" hangingPunct="1"/>
            <a:endParaRPr lang="en-US" smtClean="0"/>
          </a:p>
          <a:p>
            <a:pPr eaLnBrk="1" hangingPunct="1"/>
            <a:r>
              <a:rPr lang="en-US" smtClean="0"/>
              <a:t>A typical atom consists of a central, small, dense nucleus containing protons and neutrons, surrounded by a cloud of electrons.</a:t>
            </a:r>
          </a:p>
        </p:txBody>
      </p:sp>
      <p:pic>
        <p:nvPicPr>
          <p:cNvPr id="46084" name="Picture 4"/>
          <p:cNvPicPr>
            <a:picLocks noChangeAspect="1" noChangeArrowheads="1"/>
          </p:cNvPicPr>
          <p:nvPr/>
        </p:nvPicPr>
        <p:blipFill>
          <a:blip r:embed="rId2"/>
          <a:srcRect l="35625" t="76001" r="47346" b="14999"/>
          <a:stretch>
            <a:fillRect/>
          </a:stretch>
        </p:blipFill>
        <p:spPr bwMode="auto">
          <a:xfrm>
            <a:off x="1219200" y="0"/>
            <a:ext cx="5486400" cy="1811338"/>
          </a:xfrm>
          <a:prstGeom prst="rect">
            <a:avLst/>
          </a:prstGeom>
          <a:noFill/>
          <a:ln w="9525">
            <a:noFill/>
            <a:miter lim="800000"/>
            <a:headEnd/>
            <a:tailEnd/>
          </a:ln>
          <a:effectLst/>
        </p:spPr>
      </p:pic>
      <p:pic>
        <p:nvPicPr>
          <p:cNvPr id="46085" name="Picture 5"/>
          <p:cNvPicPr>
            <a:picLocks noChangeAspect="1" noChangeArrowheads="1"/>
          </p:cNvPicPr>
          <p:nvPr/>
        </p:nvPicPr>
        <p:blipFill>
          <a:blip r:embed="rId2"/>
          <a:srcRect l="37280" t="84709" r="48293" b="11884"/>
          <a:stretch>
            <a:fillRect/>
          </a:stretch>
        </p:blipFill>
        <p:spPr bwMode="auto">
          <a:xfrm>
            <a:off x="762000" y="3048000"/>
            <a:ext cx="6096000" cy="9001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endParaRPr lang="en-US" smtClean="0"/>
          </a:p>
        </p:txBody>
      </p:sp>
      <p:graphicFrame>
        <p:nvGraphicFramePr>
          <p:cNvPr id="4" name="Content Placeholder 3"/>
          <p:cNvGraphicFramePr>
            <a:graphicFrameLocks noGrp="1"/>
          </p:cNvGraphicFramePr>
          <p:nvPr>
            <p:ph idx="1"/>
          </p:nvPr>
        </p:nvGraphicFramePr>
        <p:xfrm>
          <a:off x="457200" y="1600200"/>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Particle</a:t>
                      </a:r>
                      <a:endParaRPr lang="en-US" dirty="0"/>
                    </a:p>
                  </a:txBody>
                  <a:tcPr/>
                </a:tc>
                <a:tc>
                  <a:txBody>
                    <a:bodyPr/>
                    <a:lstStyle/>
                    <a:p>
                      <a:r>
                        <a:rPr lang="en-US" dirty="0" smtClean="0"/>
                        <a:t>     Relative charge</a:t>
                      </a:r>
                      <a:endParaRPr lang="en-US" dirty="0"/>
                    </a:p>
                  </a:txBody>
                  <a:tcPr/>
                </a:tc>
                <a:tc>
                  <a:txBody>
                    <a:bodyPr/>
                    <a:lstStyle/>
                    <a:p>
                      <a:r>
                        <a:rPr lang="en-US" dirty="0" smtClean="0"/>
                        <a:t>   Relative mass</a:t>
                      </a:r>
                      <a:endParaRPr lang="en-US" dirty="0"/>
                    </a:p>
                  </a:txBody>
                  <a:tcPr/>
                </a:tc>
              </a:tr>
              <a:tr h="370840">
                <a:tc>
                  <a:txBody>
                    <a:bodyPr/>
                    <a:lstStyle/>
                    <a:p>
                      <a:r>
                        <a:rPr lang="en-US" dirty="0" smtClean="0"/>
                        <a:t>Electron</a:t>
                      </a:r>
                      <a:endParaRPr lang="en-US" dirty="0"/>
                    </a:p>
                  </a:txBody>
                  <a:tcPr/>
                </a:tc>
                <a:tc>
                  <a:txBody>
                    <a:bodyPr/>
                    <a:lstStyle/>
                    <a:p>
                      <a:r>
                        <a:rPr lang="en-US" dirty="0" smtClean="0"/>
                        <a:t>                 -1</a:t>
                      </a:r>
                      <a:endParaRPr lang="en-US" dirty="0"/>
                    </a:p>
                  </a:txBody>
                  <a:tcPr/>
                </a:tc>
                <a:tc>
                  <a:txBody>
                    <a:bodyPr/>
                    <a:lstStyle/>
                    <a:p>
                      <a:r>
                        <a:rPr lang="en-US" dirty="0" smtClean="0"/>
                        <a:t>        1/1840</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Proton</a:t>
                      </a:r>
                    </a:p>
                  </a:txBody>
                  <a:tcPr/>
                </a:tc>
                <a:tc>
                  <a:txBody>
                    <a:bodyPr/>
                    <a:lstStyle/>
                    <a:p>
                      <a:r>
                        <a:rPr lang="en-US" dirty="0" smtClean="0"/>
                        <a:t>                 +1</a:t>
                      </a:r>
                      <a:endParaRPr lang="en-US" dirty="0"/>
                    </a:p>
                  </a:txBody>
                  <a:tcPr/>
                </a:tc>
                <a:tc>
                  <a:txBody>
                    <a:bodyPr/>
                    <a:lstStyle/>
                    <a:p>
                      <a:r>
                        <a:rPr lang="en-US" dirty="0" smtClean="0"/>
                        <a:t>            1</a:t>
                      </a:r>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Neutron</a:t>
                      </a:r>
                    </a:p>
                  </a:txBody>
                  <a:tcPr/>
                </a:tc>
                <a:tc>
                  <a:txBody>
                    <a:bodyPr/>
                    <a:lstStyle/>
                    <a:p>
                      <a:r>
                        <a:rPr lang="en-US" dirty="0" smtClean="0"/>
                        <a:t>                   0 </a:t>
                      </a:r>
                      <a:endParaRPr lang="en-US" dirty="0"/>
                    </a:p>
                  </a:txBody>
                  <a:tcPr/>
                </a:tc>
                <a:tc>
                  <a:txBody>
                    <a:bodyPr/>
                    <a:lstStyle/>
                    <a:p>
                      <a:r>
                        <a:rPr lang="en-US" dirty="0" smtClean="0"/>
                        <a:t>             1</a:t>
                      </a:r>
                      <a:endParaRPr lang="en-US" dirty="0"/>
                    </a:p>
                  </a:txBody>
                  <a:tcPr/>
                </a:tc>
              </a:tr>
            </a:tbl>
          </a:graphicData>
        </a:graphic>
      </p:graphicFrame>
      <p:pic>
        <p:nvPicPr>
          <p:cNvPr id="47130" name="Picture 26"/>
          <p:cNvPicPr>
            <a:picLocks noChangeAspect="1" noChangeArrowheads="1"/>
          </p:cNvPicPr>
          <p:nvPr/>
        </p:nvPicPr>
        <p:blipFill>
          <a:blip r:embed="rId2"/>
          <a:srcRect l="35625" t="88000" r="46875" b="9000"/>
          <a:stretch>
            <a:fillRect/>
          </a:stretch>
        </p:blipFill>
        <p:spPr bwMode="auto">
          <a:xfrm>
            <a:off x="152400" y="381000"/>
            <a:ext cx="8763000" cy="938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endParaRPr lang="en-US" smtClean="0"/>
          </a:p>
        </p:txBody>
      </p:sp>
      <p:sp>
        <p:nvSpPr>
          <p:cNvPr id="48130" name="Content Placeholder 2"/>
          <p:cNvSpPr>
            <a:spLocks noGrp="1"/>
          </p:cNvSpPr>
          <p:nvPr>
            <p:ph idx="1"/>
          </p:nvPr>
        </p:nvSpPr>
        <p:spPr/>
        <p:txBody>
          <a:bodyPr/>
          <a:lstStyle/>
          <a:p>
            <a:pPr eaLnBrk="1" hangingPunct="1"/>
            <a:r>
              <a:rPr lang="en-US" smtClean="0"/>
              <a:t>Plum pudding- atoms as spherical particles within uniformly distributed positive charge.</a:t>
            </a:r>
          </a:p>
          <a:p>
            <a:pPr eaLnBrk="1" hangingPunct="1"/>
            <a:endParaRPr lang="en-US" smtClean="0"/>
          </a:p>
          <a:p>
            <a:pPr eaLnBrk="1" hangingPunct="1"/>
            <a:r>
              <a:rPr lang="en-US" smtClean="0"/>
              <a:t>Rutherfords model states that an atom is mostly empty space, with a small dense nucleus containing all of the atoms positive charge and most of its mass. The electrons are held in the atom by the attraction to the positively charged nucleus.</a:t>
            </a:r>
          </a:p>
        </p:txBody>
      </p:sp>
      <p:pic>
        <p:nvPicPr>
          <p:cNvPr id="48132" name="Picture 4"/>
          <p:cNvPicPr>
            <a:picLocks noChangeAspect="1" noChangeArrowheads="1"/>
          </p:cNvPicPr>
          <p:nvPr/>
        </p:nvPicPr>
        <p:blipFill>
          <a:blip r:embed="rId2"/>
          <a:srcRect l="51875" t="80707" r="33125" b="15059"/>
          <a:stretch>
            <a:fillRect/>
          </a:stretch>
        </p:blipFill>
        <p:spPr bwMode="auto">
          <a:xfrm>
            <a:off x="609600" y="381000"/>
            <a:ext cx="6629400" cy="11699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eaLnBrk="1" hangingPunct="1"/>
            <a:endParaRPr lang="en-US" smtClean="0"/>
          </a:p>
        </p:txBody>
      </p:sp>
      <p:sp>
        <p:nvSpPr>
          <p:cNvPr id="49154" name="Content Placeholder 2"/>
          <p:cNvSpPr>
            <a:spLocks noGrp="1"/>
          </p:cNvSpPr>
          <p:nvPr>
            <p:ph idx="1"/>
          </p:nvPr>
        </p:nvSpPr>
        <p:spPr/>
        <p:txBody>
          <a:bodyPr/>
          <a:lstStyle/>
          <a:p>
            <a:pPr eaLnBrk="1" hangingPunct="1"/>
            <a:r>
              <a:rPr lang="en-US" smtClean="0"/>
              <a:t>Democritus, Aristotle, Crooks, Thompson, Millikan, Rutherford and Chadwick.</a:t>
            </a:r>
          </a:p>
        </p:txBody>
      </p:sp>
      <p:pic>
        <p:nvPicPr>
          <p:cNvPr id="49157" name="Picture 5"/>
          <p:cNvPicPr>
            <a:picLocks noChangeAspect="1" noChangeArrowheads="1"/>
          </p:cNvPicPr>
          <p:nvPr/>
        </p:nvPicPr>
        <p:blipFill>
          <a:blip r:embed="rId2"/>
          <a:srcRect l="51875" t="84941" r="33125" b="11295"/>
          <a:stretch>
            <a:fillRect/>
          </a:stretch>
        </p:blipFill>
        <p:spPr bwMode="auto">
          <a:xfrm>
            <a:off x="1524000" y="609600"/>
            <a:ext cx="5105400" cy="8001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eaLnBrk="1" hangingPunct="1"/>
            <a:endParaRPr lang="en-US" smtClean="0"/>
          </a:p>
        </p:txBody>
      </p:sp>
      <p:sp>
        <p:nvSpPr>
          <p:cNvPr id="15362" name="Content Placeholder 2"/>
          <p:cNvSpPr>
            <a:spLocks noGrp="1"/>
          </p:cNvSpPr>
          <p:nvPr>
            <p:ph idx="1"/>
          </p:nvPr>
        </p:nvSpPr>
        <p:spPr/>
        <p:txBody>
          <a:bodyPr/>
          <a:lstStyle/>
          <a:p>
            <a:pPr eaLnBrk="1" hangingPunct="1"/>
            <a:r>
              <a:rPr lang="en-US" smtClean="0"/>
              <a:t>One in particular was </a:t>
            </a:r>
            <a:r>
              <a:rPr lang="en-US" b="1" i="1" u="sng" smtClean="0"/>
              <a:t>Democritus</a:t>
            </a:r>
            <a:r>
              <a:rPr lang="en-US" smtClean="0"/>
              <a:t>. </a:t>
            </a:r>
          </a:p>
        </p:txBody>
      </p:sp>
      <p:pic>
        <p:nvPicPr>
          <p:cNvPr id="15363" name="Picture 4"/>
          <p:cNvPicPr>
            <a:picLocks noChangeAspect="1" noChangeArrowheads="1"/>
          </p:cNvPicPr>
          <p:nvPr/>
        </p:nvPicPr>
        <p:blipFill>
          <a:blip r:embed="rId2"/>
          <a:srcRect l="37500" t="47000" r="19376" b="14000"/>
          <a:stretch>
            <a:fillRect/>
          </a:stretch>
        </p:blipFill>
        <p:spPr bwMode="auto">
          <a:xfrm>
            <a:off x="838200" y="2411413"/>
            <a:ext cx="7315200" cy="41354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b="1" smtClean="0"/>
              <a:t>4.3 How Atoms Differ</a:t>
            </a:r>
            <a:br>
              <a:rPr lang="en-US" b="1" smtClean="0"/>
            </a:br>
            <a:endParaRPr lang="en-US" smtClean="0"/>
          </a:p>
        </p:txBody>
      </p:sp>
      <p:sp>
        <p:nvSpPr>
          <p:cNvPr id="50178" name="Content Placeholder 2"/>
          <p:cNvSpPr>
            <a:spLocks noGrp="1"/>
          </p:cNvSpPr>
          <p:nvPr>
            <p:ph idx="1"/>
          </p:nvPr>
        </p:nvSpPr>
        <p:spPr/>
        <p:txBody>
          <a:bodyPr/>
          <a:lstStyle/>
          <a:p>
            <a:pPr eaLnBrk="1" hangingPunct="1"/>
            <a:r>
              <a:rPr lang="en-US" smtClean="0"/>
              <a:t> </a:t>
            </a:r>
            <a:r>
              <a:rPr lang="en-US" b="1" smtClean="0"/>
              <a:t> </a:t>
            </a:r>
            <a:r>
              <a:rPr lang="en-US" smtClean="0"/>
              <a:t>The number of protons in an atom is referred to as the elements </a:t>
            </a:r>
            <a:r>
              <a:rPr lang="en-US" b="1" smtClean="0"/>
              <a:t>atomic number</a:t>
            </a:r>
            <a:r>
              <a:rPr lang="en-US" smtClean="0"/>
              <a:t>. Since all atoms are neutral, the number of protons is equal to the number of electrons.</a:t>
            </a:r>
            <a:endParaRPr lang="en-US" b="1" smtClean="0"/>
          </a:p>
          <a:p>
            <a:pPr eaLnBrk="1" hangingPunct="1"/>
            <a:endParaRPr lang="en-US"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endParaRPr lang="en-US" smtClean="0"/>
          </a:p>
        </p:txBody>
      </p:sp>
      <p:sp>
        <p:nvSpPr>
          <p:cNvPr id="51202" name="Content Placeholder 2"/>
          <p:cNvSpPr>
            <a:spLocks noGrp="1"/>
          </p:cNvSpPr>
          <p:nvPr>
            <p:ph idx="1"/>
          </p:nvPr>
        </p:nvSpPr>
        <p:spPr/>
        <p:txBody>
          <a:bodyPr/>
          <a:lstStyle/>
          <a:p>
            <a:pPr eaLnBrk="1" hangingPunct="1"/>
            <a:endParaRPr lang="en-US" smtClean="0"/>
          </a:p>
        </p:txBody>
      </p:sp>
      <p:sp>
        <p:nvSpPr>
          <p:cNvPr id="5120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51204" name="Picture 1"/>
          <p:cNvPicPr>
            <a:picLocks noChangeAspect="1" noChangeArrowheads="1"/>
          </p:cNvPicPr>
          <p:nvPr/>
        </p:nvPicPr>
        <p:blipFill>
          <a:blip r:embed="rId2"/>
          <a:srcRect l="32692" t="29927" r="41583" b="52388"/>
          <a:stretch>
            <a:fillRect/>
          </a:stretch>
        </p:blipFill>
        <p:spPr bwMode="auto">
          <a:xfrm>
            <a:off x="188913" y="1608138"/>
            <a:ext cx="8766175" cy="3771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US" smtClean="0"/>
          </a:p>
        </p:txBody>
      </p:sp>
      <p:sp>
        <p:nvSpPr>
          <p:cNvPr id="52226" name="Content Placeholder 2"/>
          <p:cNvSpPr>
            <a:spLocks noGrp="1"/>
          </p:cNvSpPr>
          <p:nvPr>
            <p:ph idx="1"/>
          </p:nvPr>
        </p:nvSpPr>
        <p:spPr/>
        <p:txBody>
          <a:bodyPr/>
          <a:lstStyle/>
          <a:p>
            <a:pPr eaLnBrk="1" hangingPunct="1"/>
            <a:endParaRPr lang="en-US" smtClean="0"/>
          </a:p>
        </p:txBody>
      </p:sp>
      <p:pic>
        <p:nvPicPr>
          <p:cNvPr id="52227" name="Picture 2"/>
          <p:cNvPicPr>
            <a:picLocks noChangeAspect="1" noChangeArrowheads="1"/>
          </p:cNvPicPr>
          <p:nvPr/>
        </p:nvPicPr>
        <p:blipFill>
          <a:blip r:embed="rId2"/>
          <a:srcRect l="32692" t="80479" r="40947" b="4688"/>
          <a:stretch>
            <a:fillRect/>
          </a:stretch>
        </p:blipFill>
        <p:spPr bwMode="auto">
          <a:xfrm>
            <a:off x="304800" y="914400"/>
            <a:ext cx="8558213" cy="302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b="1" smtClean="0"/>
              <a:t>Isotopes and Mass Number</a:t>
            </a:r>
            <a:br>
              <a:rPr lang="en-US" b="1" smtClean="0"/>
            </a:br>
            <a:endParaRPr lang="en-US" smtClean="0"/>
          </a:p>
        </p:txBody>
      </p:sp>
      <p:sp>
        <p:nvSpPr>
          <p:cNvPr id="53250" name="Content Placeholder 2"/>
          <p:cNvSpPr>
            <a:spLocks noGrp="1"/>
          </p:cNvSpPr>
          <p:nvPr>
            <p:ph idx="1"/>
          </p:nvPr>
        </p:nvSpPr>
        <p:spPr/>
        <p:txBody>
          <a:bodyPr/>
          <a:lstStyle/>
          <a:p>
            <a:pPr eaLnBrk="1" hangingPunct="1"/>
            <a:r>
              <a:rPr lang="en-US" smtClean="0"/>
              <a:t>Atoms with the same number of protons, but different number of neutrons are called</a:t>
            </a:r>
            <a:r>
              <a:rPr lang="en-US" b="1" smtClean="0"/>
              <a:t> isotopes.</a:t>
            </a:r>
          </a:p>
          <a:p>
            <a:pPr eaLnBrk="1" hangingPunct="1"/>
            <a:endParaRPr lang="en-US" smtClean="0"/>
          </a:p>
        </p:txBody>
      </p:sp>
      <p:pic>
        <p:nvPicPr>
          <p:cNvPr id="53251" name="Picture 2"/>
          <p:cNvPicPr>
            <a:picLocks noChangeAspect="1" noChangeArrowheads="1"/>
          </p:cNvPicPr>
          <p:nvPr/>
        </p:nvPicPr>
        <p:blipFill>
          <a:blip r:embed="rId2"/>
          <a:srcRect l="28847" t="64726" r="28847" b="8562"/>
          <a:stretch>
            <a:fillRect/>
          </a:stretch>
        </p:blipFill>
        <p:spPr bwMode="auto">
          <a:xfrm>
            <a:off x="838200" y="3352800"/>
            <a:ext cx="7224713" cy="2832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b="1" smtClean="0"/>
              <a:t>Isotopes and Mass Number</a:t>
            </a:r>
            <a:br>
              <a:rPr lang="en-US" b="1" smtClean="0"/>
            </a:br>
            <a:endParaRPr lang="en-US" smtClean="0"/>
          </a:p>
        </p:txBody>
      </p:sp>
      <p:sp>
        <p:nvSpPr>
          <p:cNvPr id="3" name="Content Placeholder 2"/>
          <p:cNvSpPr>
            <a:spLocks noGrp="1"/>
          </p:cNvSpPr>
          <p:nvPr>
            <p:ph idx="1"/>
          </p:nvPr>
        </p:nvSpPr>
        <p:spPr/>
        <p:txBody>
          <a:bodyPr/>
          <a:lstStyle/>
          <a:p>
            <a:pPr marL="0" indent="0" eaLnBrk="1" hangingPunct="1">
              <a:buFont typeface="Arial" charset="0"/>
              <a:buNone/>
              <a:defRPr/>
            </a:pPr>
            <a:r>
              <a:rPr lang="en-US" dirty="0" smtClean="0"/>
              <a:t>The </a:t>
            </a:r>
            <a:r>
              <a:rPr lang="en-US" dirty="0"/>
              <a:t>mass</a:t>
            </a:r>
            <a:r>
              <a:rPr lang="en-US" b="1" dirty="0"/>
              <a:t> number </a:t>
            </a:r>
            <a:r>
              <a:rPr lang="en-US" dirty="0"/>
              <a:t>is the sum of the protons and neutrons in an atom. the number of neutrons in an isotope can be found by subtracting the atomic number from the mass number. </a:t>
            </a:r>
            <a:endParaRPr lang="en-US" b="1" dirty="0"/>
          </a:p>
          <a:p>
            <a:pPr eaLnBrk="1" hangingPunct="1">
              <a:defRPr/>
            </a:pP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endParaRPr lang="en-US" smtClean="0"/>
          </a:p>
        </p:txBody>
      </p:sp>
      <p:graphicFrame>
        <p:nvGraphicFramePr>
          <p:cNvPr id="4" name="Content Placeholder 3"/>
          <p:cNvGraphicFramePr>
            <a:graphicFrameLocks noGrp="1"/>
          </p:cNvGraphicFramePr>
          <p:nvPr>
            <p:ph idx="1"/>
          </p:nvPr>
        </p:nvGraphicFramePr>
        <p:xfrm>
          <a:off x="533400" y="1676400"/>
          <a:ext cx="7772398" cy="4267200"/>
        </p:xfrm>
        <a:graphic>
          <a:graphicData uri="http://schemas.openxmlformats.org/drawingml/2006/table">
            <a:tbl>
              <a:tblPr firstRow="1" firstCol="1" lastRow="1" lastCol="1" bandRow="1" bandCol="1">
                <a:tableStyleId>{5C22544A-7EE6-4342-B048-85BDC9FD1C3A}</a:tableStyleId>
              </a:tblPr>
              <a:tblGrid>
                <a:gridCol w="1476601"/>
                <a:gridCol w="1476601"/>
                <a:gridCol w="1476601"/>
                <a:gridCol w="983116"/>
                <a:gridCol w="1110343"/>
                <a:gridCol w="1249136"/>
              </a:tblGrid>
              <a:tr h="609600">
                <a:tc>
                  <a:txBody>
                    <a:bodyPr/>
                    <a:lstStyle/>
                    <a:p>
                      <a:pPr marL="0" marR="0" algn="just">
                        <a:spcBef>
                          <a:spcPts val="0"/>
                        </a:spcBef>
                        <a:spcAft>
                          <a:spcPts val="0"/>
                        </a:spcAft>
                      </a:pPr>
                      <a:r>
                        <a:rPr lang="en-US" sz="1200" dirty="0">
                          <a:effectLst/>
                        </a:rPr>
                        <a:t>element</a:t>
                      </a:r>
                      <a:endParaRPr lang="en-US" sz="1200" b="1" dirty="0">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Atomic</a:t>
                      </a:r>
                    </a:p>
                    <a:p>
                      <a:pPr marL="0" marR="0" algn="just">
                        <a:spcBef>
                          <a:spcPts val="0"/>
                        </a:spcBef>
                        <a:spcAft>
                          <a:spcPts val="0"/>
                        </a:spcAft>
                      </a:pPr>
                      <a:r>
                        <a:rPr lang="en-US" sz="1200">
                          <a:effectLst/>
                        </a:rPr>
                        <a:t>number</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dirty="0">
                          <a:effectLst/>
                        </a:rPr>
                        <a:t>Mass</a:t>
                      </a:r>
                    </a:p>
                    <a:p>
                      <a:pPr marL="0" marR="0" algn="just">
                        <a:spcBef>
                          <a:spcPts val="0"/>
                        </a:spcBef>
                        <a:spcAft>
                          <a:spcPts val="0"/>
                        </a:spcAft>
                      </a:pPr>
                      <a:r>
                        <a:rPr lang="en-US" sz="1200" dirty="0">
                          <a:effectLst/>
                        </a:rPr>
                        <a:t>number</a:t>
                      </a:r>
                      <a:endParaRPr lang="en-US" sz="1200" b="1" dirty="0">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protons</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electrons</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neutrons</a:t>
                      </a:r>
                      <a:endParaRPr lang="en-US" sz="1200" b="1">
                        <a:solidFill>
                          <a:srgbClr val="000000"/>
                        </a:solidFill>
                        <a:effectLst/>
                        <a:latin typeface="Courier New"/>
                        <a:ea typeface="Batang"/>
                        <a:cs typeface="Times New Roman"/>
                      </a:endParaRPr>
                    </a:p>
                  </a:txBody>
                  <a:tcPr marL="68580" marR="68580" marT="0" marB="0"/>
                </a:tc>
              </a:tr>
              <a:tr h="609600">
                <a:tc>
                  <a:txBody>
                    <a:bodyPr/>
                    <a:lstStyle/>
                    <a:p>
                      <a:pPr marL="0" marR="0" algn="just">
                        <a:spcBef>
                          <a:spcPts val="0"/>
                        </a:spcBef>
                        <a:spcAft>
                          <a:spcPts val="0"/>
                        </a:spcAft>
                      </a:pPr>
                      <a:r>
                        <a:rPr lang="en-US" sz="1200">
                          <a:effectLst/>
                        </a:rPr>
                        <a:t>neon</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10</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22</a:t>
                      </a:r>
                    </a:p>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r>
              <a:tr h="609600">
                <a:tc>
                  <a:txBody>
                    <a:bodyPr/>
                    <a:lstStyle/>
                    <a:p>
                      <a:pPr marL="0" marR="0" algn="just">
                        <a:spcBef>
                          <a:spcPts val="0"/>
                        </a:spcBef>
                        <a:spcAft>
                          <a:spcPts val="0"/>
                        </a:spcAft>
                      </a:pPr>
                      <a:r>
                        <a:rPr lang="en-US" sz="1200">
                          <a:effectLst/>
                        </a:rPr>
                        <a:t>calcium</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20</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46</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r>
              <a:tr h="609600">
                <a:tc>
                  <a:txBody>
                    <a:bodyPr/>
                    <a:lstStyle/>
                    <a:p>
                      <a:pPr marL="0" marR="0" algn="just">
                        <a:spcBef>
                          <a:spcPts val="0"/>
                        </a:spcBef>
                        <a:spcAft>
                          <a:spcPts val="0"/>
                        </a:spcAft>
                      </a:pPr>
                      <a:r>
                        <a:rPr lang="en-US" sz="1200">
                          <a:effectLst/>
                        </a:rPr>
                        <a:t>oxygen</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8</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dirty="0">
                          <a:effectLst/>
                        </a:rPr>
                        <a:t>17</a:t>
                      </a:r>
                      <a:endParaRPr lang="en-US" sz="1200" b="1" dirty="0">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r>
              <a:tr h="609600">
                <a:tc>
                  <a:txBody>
                    <a:bodyPr/>
                    <a:lstStyle/>
                    <a:p>
                      <a:pPr marL="0" marR="0" algn="just">
                        <a:spcBef>
                          <a:spcPts val="0"/>
                        </a:spcBef>
                        <a:spcAft>
                          <a:spcPts val="0"/>
                        </a:spcAft>
                      </a:pPr>
                      <a:r>
                        <a:rPr lang="en-US" sz="1200">
                          <a:effectLst/>
                        </a:rPr>
                        <a:t>iron</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26</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57</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r>
              <a:tr h="609600">
                <a:tc>
                  <a:txBody>
                    <a:bodyPr/>
                    <a:lstStyle/>
                    <a:p>
                      <a:pPr marL="0" marR="0" algn="just">
                        <a:spcBef>
                          <a:spcPts val="0"/>
                        </a:spcBef>
                        <a:spcAft>
                          <a:spcPts val="0"/>
                        </a:spcAft>
                      </a:pPr>
                      <a:r>
                        <a:rPr lang="en-US" sz="1200">
                          <a:effectLst/>
                        </a:rPr>
                        <a:t>zinc</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30</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64</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dirty="0">
                          <a:effectLst/>
                        </a:rPr>
                        <a:t> </a:t>
                      </a:r>
                      <a:endParaRPr lang="en-US" sz="1200" b="1" dirty="0">
                        <a:solidFill>
                          <a:srgbClr val="000000"/>
                        </a:solidFill>
                        <a:effectLst/>
                        <a:latin typeface="Courier New"/>
                        <a:ea typeface="Batang"/>
                        <a:cs typeface="Times New Roman"/>
                      </a:endParaRPr>
                    </a:p>
                  </a:txBody>
                  <a:tcPr marL="68580" marR="68580" marT="0" marB="0"/>
                </a:tc>
              </a:tr>
              <a:tr h="609600">
                <a:tc>
                  <a:txBody>
                    <a:bodyPr/>
                    <a:lstStyle/>
                    <a:p>
                      <a:pPr marL="0" marR="0" algn="just">
                        <a:spcBef>
                          <a:spcPts val="0"/>
                        </a:spcBef>
                        <a:spcAft>
                          <a:spcPts val="0"/>
                        </a:spcAft>
                      </a:pPr>
                      <a:r>
                        <a:rPr lang="en-US" sz="1200" dirty="0">
                          <a:effectLst/>
                        </a:rPr>
                        <a:t>mercury</a:t>
                      </a:r>
                      <a:endParaRPr lang="en-US" sz="1200" b="1" dirty="0">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80</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204</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p>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a:effectLst/>
                        </a:rPr>
                        <a:t> </a:t>
                      </a:r>
                      <a:endParaRPr lang="en-US" sz="1200" b="1">
                        <a:solidFill>
                          <a:srgbClr val="000000"/>
                        </a:solidFill>
                        <a:effectLst/>
                        <a:latin typeface="Courier New"/>
                        <a:ea typeface="Batang"/>
                        <a:cs typeface="Times New Roman"/>
                      </a:endParaRPr>
                    </a:p>
                  </a:txBody>
                  <a:tcPr marL="68580" marR="68580" marT="0" marB="0"/>
                </a:tc>
                <a:tc>
                  <a:txBody>
                    <a:bodyPr/>
                    <a:lstStyle/>
                    <a:p>
                      <a:pPr marL="0" marR="0" algn="just">
                        <a:spcBef>
                          <a:spcPts val="0"/>
                        </a:spcBef>
                        <a:spcAft>
                          <a:spcPts val="0"/>
                        </a:spcAft>
                      </a:pPr>
                      <a:r>
                        <a:rPr lang="en-US" sz="1200" dirty="0">
                          <a:effectLst/>
                        </a:rPr>
                        <a:t> </a:t>
                      </a:r>
                      <a:endParaRPr lang="en-US" sz="1200" b="1" dirty="0">
                        <a:solidFill>
                          <a:srgbClr val="000000"/>
                        </a:solidFill>
                        <a:effectLst/>
                        <a:latin typeface="Courier New"/>
                        <a:ea typeface="Batang"/>
                        <a:cs typeface="Times New Roman"/>
                      </a:endParaRPr>
                    </a:p>
                  </a:txBody>
                  <a:tcPr marL="68580" marR="68580" marT="0" marB="0"/>
                </a:tc>
              </a:tr>
            </a:tbl>
          </a:graphicData>
        </a:graphic>
      </p:graphicFrame>
      <p:pic>
        <p:nvPicPr>
          <p:cNvPr id="55356" name="Picture 1"/>
          <p:cNvPicPr>
            <a:picLocks noChangeAspect="1" noChangeArrowheads="1"/>
          </p:cNvPicPr>
          <p:nvPr/>
        </p:nvPicPr>
        <p:blipFill>
          <a:blip r:embed="rId2"/>
          <a:srcRect l="18744" t="71735" r="34978" b="20284"/>
          <a:stretch>
            <a:fillRect/>
          </a:stretch>
        </p:blipFill>
        <p:spPr bwMode="auto">
          <a:xfrm>
            <a:off x="457200" y="342900"/>
            <a:ext cx="8178800" cy="87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eaLnBrk="1" hangingPunct="1"/>
            <a:endParaRPr lang="en-US" smtClean="0"/>
          </a:p>
        </p:txBody>
      </p:sp>
      <p:sp>
        <p:nvSpPr>
          <p:cNvPr id="56322" name="Content Placeholder 2"/>
          <p:cNvSpPr>
            <a:spLocks noGrp="1"/>
          </p:cNvSpPr>
          <p:nvPr>
            <p:ph idx="1"/>
          </p:nvPr>
        </p:nvSpPr>
        <p:spPr/>
        <p:txBody>
          <a:bodyPr/>
          <a:lstStyle/>
          <a:p>
            <a:pPr eaLnBrk="1" hangingPunct="1"/>
            <a:endParaRPr lang="en-US" smtClean="0"/>
          </a:p>
        </p:txBody>
      </p:sp>
      <p:pic>
        <p:nvPicPr>
          <p:cNvPr id="56323" name="Picture 2"/>
          <p:cNvPicPr>
            <a:picLocks noChangeAspect="1" noChangeArrowheads="1"/>
          </p:cNvPicPr>
          <p:nvPr/>
        </p:nvPicPr>
        <p:blipFill>
          <a:blip r:embed="rId2"/>
          <a:srcRect l="38461" t="61493" r="46246" b="36804"/>
          <a:stretch>
            <a:fillRect/>
          </a:stretch>
        </p:blipFill>
        <p:spPr bwMode="auto">
          <a:xfrm>
            <a:off x="533400" y="685800"/>
            <a:ext cx="8261350" cy="571500"/>
          </a:xfrm>
          <a:prstGeom prst="rect">
            <a:avLst/>
          </a:prstGeom>
          <a:noFill/>
          <a:ln w="9525">
            <a:noFill/>
            <a:miter lim="800000"/>
            <a:headEnd/>
            <a:tailEnd/>
          </a:ln>
        </p:spPr>
      </p:pic>
      <p:pic>
        <p:nvPicPr>
          <p:cNvPr id="56324" name="Picture 3"/>
          <p:cNvPicPr>
            <a:picLocks noChangeAspect="1" noChangeArrowheads="1"/>
          </p:cNvPicPr>
          <p:nvPr/>
        </p:nvPicPr>
        <p:blipFill>
          <a:blip r:embed="rId2"/>
          <a:srcRect l="38461" t="62677" r="43723" b="33151"/>
          <a:stretch>
            <a:fillRect/>
          </a:stretch>
        </p:blipFill>
        <p:spPr bwMode="auto">
          <a:xfrm>
            <a:off x="152400" y="1760538"/>
            <a:ext cx="8245475" cy="12112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pPr eaLnBrk="1" hangingPunct="1"/>
            <a:endParaRPr lang="en-US" smtClean="0"/>
          </a:p>
        </p:txBody>
      </p:sp>
      <p:sp>
        <p:nvSpPr>
          <p:cNvPr id="57346" name="Content Placeholder 2"/>
          <p:cNvSpPr>
            <a:spLocks noGrp="1"/>
          </p:cNvSpPr>
          <p:nvPr>
            <p:ph idx="1"/>
          </p:nvPr>
        </p:nvSpPr>
        <p:spPr/>
        <p:txBody>
          <a:bodyPr/>
          <a:lstStyle/>
          <a:p>
            <a:pPr eaLnBrk="1" hangingPunct="1"/>
            <a:endParaRPr lang="en-US" smtClean="0"/>
          </a:p>
        </p:txBody>
      </p:sp>
      <p:pic>
        <p:nvPicPr>
          <p:cNvPr id="57347" name="Picture 2"/>
          <p:cNvPicPr>
            <a:picLocks noChangeAspect="1" noChangeArrowheads="1"/>
          </p:cNvPicPr>
          <p:nvPr/>
        </p:nvPicPr>
        <p:blipFill>
          <a:blip r:embed="rId2"/>
          <a:srcRect l="18269" t="32533" r="63942" b="46919"/>
          <a:stretch>
            <a:fillRect/>
          </a:stretch>
        </p:blipFill>
        <p:spPr bwMode="auto">
          <a:xfrm>
            <a:off x="2776538" y="749300"/>
            <a:ext cx="3543300" cy="2552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US" b="1" smtClean="0"/>
              <a:t>Isotopes of Hydrogen </a:t>
            </a:r>
            <a:endParaRPr lang="en-US" smtClean="0"/>
          </a:p>
        </p:txBody>
      </p:sp>
      <p:sp>
        <p:nvSpPr>
          <p:cNvPr id="58370" name="Content Placeholder 2"/>
          <p:cNvSpPr>
            <a:spLocks noGrp="1"/>
          </p:cNvSpPr>
          <p:nvPr>
            <p:ph idx="1"/>
          </p:nvPr>
        </p:nvSpPr>
        <p:spPr/>
        <p:txBody>
          <a:bodyPr/>
          <a:lstStyle/>
          <a:p>
            <a:pPr eaLnBrk="1" hangingPunct="1"/>
            <a:endParaRPr lang="en-US" smtClean="0"/>
          </a:p>
        </p:txBody>
      </p:sp>
      <p:pic>
        <p:nvPicPr>
          <p:cNvPr id="58371" name="Picture 2"/>
          <p:cNvPicPr>
            <a:picLocks noChangeAspect="1" noChangeArrowheads="1"/>
          </p:cNvPicPr>
          <p:nvPr/>
        </p:nvPicPr>
        <p:blipFill>
          <a:blip r:embed="rId2"/>
          <a:srcRect/>
          <a:stretch>
            <a:fillRect/>
          </a:stretch>
        </p:blipFill>
        <p:spPr bwMode="auto">
          <a:xfrm>
            <a:off x="1219200" y="2362200"/>
            <a:ext cx="743426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itle 1"/>
          <p:cNvSpPr>
            <a:spLocks noGrp="1"/>
          </p:cNvSpPr>
          <p:nvPr>
            <p:ph type="title"/>
          </p:nvPr>
        </p:nvSpPr>
        <p:spPr/>
        <p:txBody>
          <a:bodyPr/>
          <a:lstStyle/>
          <a:p>
            <a:pPr eaLnBrk="1" hangingPunct="1"/>
            <a:r>
              <a:rPr lang="en-US" b="1" smtClean="0"/>
              <a:t>Atomic number &amp; the number of electrons, protons, and neutrons.</a:t>
            </a:r>
            <a:br>
              <a:rPr lang="en-US" b="1" smtClean="0"/>
            </a:br>
            <a:endParaRPr lang="en-US" smtClean="0"/>
          </a:p>
        </p:txBody>
      </p:sp>
      <p:sp>
        <p:nvSpPr>
          <p:cNvPr id="8197" name="Content Placeholder 2"/>
          <p:cNvSpPr>
            <a:spLocks noGrp="1"/>
          </p:cNvSpPr>
          <p:nvPr>
            <p:ph idx="1"/>
          </p:nvPr>
        </p:nvSpPr>
        <p:spPr/>
        <p:txBody>
          <a:bodyPr/>
          <a:lstStyle/>
          <a:p>
            <a:pPr eaLnBrk="1" hangingPunct="1"/>
            <a:r>
              <a:rPr lang="en-US" smtClean="0"/>
              <a:t>    is the general symbol for an isotope where A is the mass number (number of protons + number of neutrons), X is the element’s symbol, and Z is the atomic number (number of protons).  This information can also be found on the periodic table.  Use this information to fill in the chart for the 1</a:t>
            </a:r>
            <a:r>
              <a:rPr lang="en-US" baseline="30000" smtClean="0"/>
              <a:t>st</a:t>
            </a:r>
            <a:r>
              <a:rPr lang="en-US" smtClean="0"/>
              <a:t> 20 elements on the periodic table.</a:t>
            </a:r>
            <a:endParaRPr lang="en-US" b="1" smtClean="0"/>
          </a:p>
          <a:p>
            <a:pPr eaLnBrk="1" hangingPunct="1"/>
            <a:endParaRPr lang="en-US" smtClean="0"/>
          </a:p>
        </p:txBody>
      </p:sp>
      <p:sp>
        <p:nvSpPr>
          <p:cNvPr id="819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graphicFrame>
        <p:nvGraphicFramePr>
          <p:cNvPr id="8195" name="Object 3"/>
          <p:cNvGraphicFramePr>
            <a:graphicFrameLocks noChangeAspect="1"/>
          </p:cNvGraphicFramePr>
          <p:nvPr/>
        </p:nvGraphicFramePr>
        <p:xfrm>
          <a:off x="762000" y="1676400"/>
          <a:ext cx="381000" cy="419100"/>
        </p:xfrm>
        <a:graphic>
          <a:graphicData uri="http://schemas.openxmlformats.org/presentationml/2006/ole">
            <mc:AlternateContent xmlns:mc="http://schemas.openxmlformats.org/markup-compatibility/2006">
              <mc:Choice xmlns:v="urn:schemas-microsoft-com:vml" Requires="v">
                <p:oleObj spid="_x0000_s8215" name="Equation" r:id="rId3" imgW="380835" imgH="418918" progId="Equation.3">
                  <p:embed/>
                </p:oleObj>
              </mc:Choice>
              <mc:Fallback>
                <p:oleObj name="Equation" r:id="rId3" imgW="380835" imgH="418918"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676400"/>
                        <a:ext cx="3810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xtimeline.com/__UserPic_Large/47406/evt10031011060045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43026"/>
            <a:ext cx="3124200"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90421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pPr eaLnBrk="1" hangingPunct="1"/>
            <a:endParaRPr lang="en-US" smtClean="0"/>
          </a:p>
        </p:txBody>
      </p:sp>
      <p:graphicFrame>
        <p:nvGraphicFramePr>
          <p:cNvPr id="4" name="Content Placeholder 3"/>
          <p:cNvGraphicFramePr>
            <a:graphicFrameLocks noGrp="1"/>
          </p:cNvGraphicFramePr>
          <p:nvPr>
            <p:ph idx="1"/>
          </p:nvPr>
        </p:nvGraphicFramePr>
        <p:xfrm>
          <a:off x="1143000" y="685800"/>
          <a:ext cx="6858002" cy="5440361"/>
        </p:xfrm>
        <a:graphic>
          <a:graphicData uri="http://schemas.openxmlformats.org/drawingml/2006/table">
            <a:tbl>
              <a:tblPr firstRow="1" firstCol="1" lastRow="1" lastCol="1" bandRow="1" bandCol="1">
                <a:tableStyleId>{5C22544A-7EE6-4342-B048-85BDC9FD1C3A}</a:tableStyleId>
              </a:tblPr>
              <a:tblGrid>
                <a:gridCol w="857251"/>
                <a:gridCol w="857251"/>
                <a:gridCol w="857251"/>
                <a:gridCol w="857251"/>
                <a:gridCol w="937616"/>
                <a:gridCol w="884038"/>
                <a:gridCol w="1607344"/>
              </a:tblGrid>
              <a:tr h="375197">
                <a:tc>
                  <a:txBody>
                    <a:bodyPr/>
                    <a:lstStyle/>
                    <a:p>
                      <a:pPr marL="0" marR="0" algn="ctr">
                        <a:spcBef>
                          <a:spcPts val="0"/>
                        </a:spcBef>
                        <a:spcAft>
                          <a:spcPts val="0"/>
                        </a:spcAft>
                      </a:pPr>
                      <a:r>
                        <a:rPr lang="en-US" sz="1000">
                          <a:effectLst/>
                        </a:rPr>
                        <a:t>Symbol</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Atomic Number</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Mass </a:t>
                      </a:r>
                    </a:p>
                    <a:p>
                      <a:pPr marL="0" marR="0" algn="ctr">
                        <a:spcBef>
                          <a:spcPts val="0"/>
                        </a:spcBef>
                        <a:spcAft>
                          <a:spcPts val="0"/>
                        </a:spcAft>
                      </a:pPr>
                      <a:r>
                        <a:rPr lang="en-US" sz="1000">
                          <a:effectLst/>
                        </a:rPr>
                        <a:t>Number</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Protons</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spcBef>
                          <a:spcPts val="0"/>
                        </a:spcBef>
                        <a:spcAft>
                          <a:spcPts val="0"/>
                        </a:spcAft>
                      </a:pPr>
                      <a:r>
                        <a:rPr lang="en-US" sz="1000">
                          <a:effectLst/>
                        </a:rPr>
                        <a:t>Electrons</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Neutrons</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Element Name</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dirty="0">
                          <a:effectLst/>
                        </a:rPr>
                        <a:t> </a:t>
                      </a:r>
                      <a:endParaRPr lang="en-US" sz="1000" b="1" dirty="0">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r>
              <a:tr h="281398">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a:effectLst/>
                        </a:rPr>
                        <a:t> </a:t>
                      </a:r>
                      <a:endParaRPr lang="en-US" sz="1000" b="1">
                        <a:solidFill>
                          <a:srgbClr val="000000"/>
                        </a:solidFill>
                        <a:effectLst/>
                        <a:latin typeface="Courier New"/>
                        <a:ea typeface="Batang"/>
                        <a:cs typeface="Times New Roman"/>
                      </a:endParaRPr>
                    </a:p>
                  </a:txBody>
                  <a:tcPr marL="58525" marR="58525" marT="0" marB="0" anchor="ctr"/>
                </a:tc>
                <a:tc>
                  <a:txBody>
                    <a:bodyPr/>
                    <a:lstStyle/>
                    <a:p>
                      <a:pPr marL="0" marR="0" algn="ctr">
                        <a:spcBef>
                          <a:spcPts val="0"/>
                        </a:spcBef>
                        <a:spcAft>
                          <a:spcPts val="0"/>
                        </a:spcAft>
                      </a:pPr>
                      <a:r>
                        <a:rPr lang="en-US" sz="1000" dirty="0">
                          <a:effectLst/>
                        </a:rPr>
                        <a:t> </a:t>
                      </a:r>
                      <a:endParaRPr lang="en-US" sz="1000" b="1" dirty="0">
                        <a:solidFill>
                          <a:srgbClr val="000000"/>
                        </a:solidFill>
                        <a:effectLst/>
                        <a:latin typeface="Courier New"/>
                        <a:ea typeface="Batang"/>
                        <a:cs typeface="Times New Roman"/>
                      </a:endParaRPr>
                    </a:p>
                  </a:txBody>
                  <a:tcPr marL="58525" marR="58525" marT="0" marB="0" anchor="ct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p:txBody>
          <a:bodyPr/>
          <a:lstStyle/>
          <a:p>
            <a:r>
              <a:rPr lang="en-US" b="1" smtClean="0"/>
              <a:t>Mass of Individual Atoms</a:t>
            </a:r>
          </a:p>
        </p:txBody>
      </p:sp>
      <p:sp>
        <p:nvSpPr>
          <p:cNvPr id="62467" name="Rectangle 3"/>
          <p:cNvSpPr>
            <a:spLocks noGrp="1"/>
          </p:cNvSpPr>
          <p:nvPr>
            <p:ph type="body" idx="1"/>
          </p:nvPr>
        </p:nvSpPr>
        <p:spPr/>
        <p:txBody>
          <a:bodyPr/>
          <a:lstStyle/>
          <a:p>
            <a:r>
              <a:rPr lang="en-US" smtClean="0"/>
              <a:t>The</a:t>
            </a:r>
            <a:r>
              <a:rPr lang="en-US" b="1" smtClean="0"/>
              <a:t> atomic mass </a:t>
            </a:r>
            <a:r>
              <a:rPr lang="en-US" smtClean="0"/>
              <a:t>of an element is the weighted average of the isotopes of that element. The unit of mass for a single atom is the </a:t>
            </a:r>
            <a:r>
              <a:rPr lang="en-US" b="1" smtClean="0"/>
              <a:t>atomic mass unit </a:t>
            </a:r>
            <a:r>
              <a:rPr lang="en-US" smtClean="0"/>
              <a:t>1 amu is the approximate mass of a single proton or neutron. It is equal to one twelfth of the carbon-12 isotope of carbon.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endParaRPr lang="en-US" smtClean="0"/>
          </a:p>
        </p:txBody>
      </p:sp>
      <p:pic>
        <p:nvPicPr>
          <p:cNvPr id="66564" name="Picture 4"/>
          <p:cNvPicPr>
            <a:picLocks noGrp="1" noChangeAspect="1" noChangeArrowheads="1"/>
          </p:cNvPicPr>
          <p:nvPr>
            <p:ph type="body" idx="1"/>
          </p:nvPr>
        </p:nvPicPr>
        <p:blipFill>
          <a:blip r:embed="rId2"/>
          <a:srcRect l="42308" t="62672" r="28845" b="13698"/>
          <a:stretch>
            <a:fillRect/>
          </a:stretch>
        </p:blipFill>
        <p:spPr>
          <a:xfrm>
            <a:off x="950913" y="1600200"/>
            <a:ext cx="7242175" cy="4525963"/>
          </a:xfrm>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US" sz="4000" b="1" smtClean="0"/>
              <a:t>To calculate Average Atomic Mass</a:t>
            </a:r>
            <a:br>
              <a:rPr lang="en-US" sz="4000" b="1" smtClean="0"/>
            </a:br>
            <a:endParaRPr lang="en-US" sz="4000" b="1" smtClean="0"/>
          </a:p>
        </p:txBody>
      </p:sp>
      <p:sp>
        <p:nvSpPr>
          <p:cNvPr id="67587" name="Rectangle 3"/>
          <p:cNvSpPr>
            <a:spLocks noGrp="1"/>
          </p:cNvSpPr>
          <p:nvPr>
            <p:ph type="body" idx="1"/>
          </p:nvPr>
        </p:nvSpPr>
        <p:spPr/>
        <p:txBody>
          <a:bodyPr/>
          <a:lstStyle/>
          <a:p>
            <a:r>
              <a:rPr lang="en-US" b="1" smtClean="0"/>
              <a:t>Directions</a:t>
            </a:r>
            <a:r>
              <a:rPr lang="en-US" smtClean="0"/>
              <a:t>:</a:t>
            </a:r>
          </a:p>
          <a:p>
            <a:r>
              <a:rPr lang="en-US" smtClean="0"/>
              <a:t>Write the isotopes.</a:t>
            </a:r>
            <a:endParaRPr lang="en-US" b="1" smtClean="0"/>
          </a:p>
          <a:p>
            <a:r>
              <a:rPr lang="en-US" smtClean="0"/>
              <a:t>Write the masses.</a:t>
            </a:r>
            <a:endParaRPr lang="en-US" b="1" smtClean="0"/>
          </a:p>
          <a:p>
            <a:r>
              <a:rPr lang="en-US" smtClean="0"/>
              <a:t>Multiply the masses by the decimal equivalent of the relative abundance.</a:t>
            </a:r>
            <a:endParaRPr lang="en-US" b="1" smtClean="0"/>
          </a:p>
          <a:p>
            <a:r>
              <a:rPr lang="en-US" smtClean="0"/>
              <a:t>Add the products.  This is the average atomic mass.</a:t>
            </a:r>
          </a:p>
          <a:p>
            <a:endParaRPr lang="en-US"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p:nvPr>
        </p:nvSpPr>
        <p:spPr/>
        <p:txBody>
          <a:bodyPr/>
          <a:lstStyle/>
          <a:p>
            <a:endParaRPr lang="en-US" smtClean="0"/>
          </a:p>
        </p:txBody>
      </p:sp>
      <p:sp>
        <p:nvSpPr>
          <p:cNvPr id="68611" name="Rectangle 3"/>
          <p:cNvSpPr>
            <a:spLocks noGrp="1"/>
          </p:cNvSpPr>
          <p:nvPr>
            <p:ph type="body" idx="1"/>
          </p:nvPr>
        </p:nvSpPr>
        <p:spPr/>
        <p:txBody>
          <a:bodyPr/>
          <a:lstStyle/>
          <a:p>
            <a:pPr>
              <a:lnSpc>
                <a:spcPct val="80000"/>
              </a:lnSpc>
            </a:pPr>
            <a:r>
              <a:rPr lang="en-US" sz="2800" b="1" smtClean="0"/>
              <a:t>Example:</a:t>
            </a:r>
            <a:endParaRPr lang="en-US" sz="2800" smtClean="0"/>
          </a:p>
          <a:p>
            <a:pPr>
              <a:lnSpc>
                <a:spcPct val="80000"/>
              </a:lnSpc>
            </a:pPr>
            <a:r>
              <a:rPr lang="en-US" sz="2800" smtClean="0"/>
              <a:t>A sample of cesium is 20.0 % Cs-132, 75.00 % Cs-133, and 5.0 % Cs-134.</a:t>
            </a:r>
          </a:p>
          <a:p>
            <a:pPr>
              <a:lnSpc>
                <a:spcPct val="80000"/>
              </a:lnSpc>
            </a:pPr>
            <a:r>
              <a:rPr lang="en-US" sz="2800" smtClean="0"/>
              <a:t>Cs-132 = 132 x 0.200   =  26.4</a:t>
            </a:r>
          </a:p>
          <a:p>
            <a:pPr>
              <a:lnSpc>
                <a:spcPct val="80000"/>
              </a:lnSpc>
            </a:pPr>
            <a:r>
              <a:rPr lang="en-US" sz="2800" smtClean="0"/>
              <a:t>Cs-133 = 133 x 0.7500 =  99.75</a:t>
            </a:r>
          </a:p>
          <a:p>
            <a:pPr>
              <a:lnSpc>
                <a:spcPct val="80000"/>
              </a:lnSpc>
            </a:pPr>
            <a:r>
              <a:rPr lang="en-US" sz="2800" smtClean="0"/>
              <a:t>Cs-134 = 134 x 0.050   =  _</a:t>
            </a:r>
            <a:r>
              <a:rPr lang="en-US" sz="2800" u="sng" smtClean="0"/>
              <a:t>6.7</a:t>
            </a:r>
            <a:r>
              <a:rPr lang="en-US" sz="2800" smtClean="0"/>
              <a:t>_</a:t>
            </a:r>
          </a:p>
          <a:p>
            <a:pPr>
              <a:lnSpc>
                <a:spcPct val="80000"/>
              </a:lnSpc>
            </a:pPr>
            <a:r>
              <a:rPr lang="en-US" sz="2800" smtClean="0"/>
              <a:t>    132.8</a:t>
            </a:r>
          </a:p>
          <a:p>
            <a:pPr>
              <a:lnSpc>
                <a:spcPct val="80000"/>
              </a:lnSpc>
            </a:pPr>
            <a:r>
              <a:rPr lang="en-US" sz="2800" smtClean="0"/>
              <a:t>Determine the average atomic mass of the following mixtures of isotopes:</a:t>
            </a:r>
          </a:p>
          <a:p>
            <a:pPr>
              <a:lnSpc>
                <a:spcPct val="80000"/>
              </a:lnSpc>
            </a:pPr>
            <a:r>
              <a:rPr lang="en-US" sz="2800" smtClean="0"/>
              <a:t>1.  80.0 % I-127, 17.0 % I-126, and 3.00 % I-128.</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p:txBody>
          <a:bodyPr/>
          <a:lstStyle/>
          <a:p>
            <a:endParaRPr lang="en-US" smtClean="0"/>
          </a:p>
        </p:txBody>
      </p:sp>
      <p:sp>
        <p:nvSpPr>
          <p:cNvPr id="69635" name="Rectangle 3"/>
          <p:cNvSpPr>
            <a:spLocks noGrp="1"/>
          </p:cNvSpPr>
          <p:nvPr>
            <p:ph type="body" idx="1"/>
          </p:nvPr>
        </p:nvSpPr>
        <p:spPr/>
        <p:txBody>
          <a:bodyPr/>
          <a:lstStyle/>
          <a:p>
            <a:r>
              <a:rPr lang="en-US" smtClean="0"/>
              <a:t>2.  50.0 % Au-197, 50.0 % Au-198.</a:t>
            </a:r>
          </a:p>
          <a:p>
            <a:r>
              <a:rPr lang="en-US" smtClean="0"/>
              <a:t>3.  15.0 % Fe-55, 85.0 % Fe-56.</a:t>
            </a:r>
          </a:p>
          <a:p>
            <a:r>
              <a:rPr lang="en-US" smtClean="0"/>
              <a:t>4.  99.0 % H-1, 0.800 % H-2, 0.200 % H-3.</a:t>
            </a:r>
          </a:p>
          <a:p>
            <a:r>
              <a:rPr lang="en-US" smtClean="0"/>
              <a:t>5.  95.0 % N-14, 3.00 % N-15, and 2.00 % N-16.</a:t>
            </a:r>
          </a:p>
          <a:p>
            <a:r>
              <a:rPr lang="en-US" smtClean="0"/>
              <a:t>6.  98.0 % C-12, 2.00 % C-14.</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l="17873" t="56741" r="18958" b="13237"/>
          <a:stretch>
            <a:fillRect/>
          </a:stretch>
        </p:blipFill>
        <p:spPr bwMode="auto">
          <a:xfrm>
            <a:off x="533400" y="228600"/>
            <a:ext cx="8229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0536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18. The proton. The number of protons equals the atomic number.</a:t>
            </a:r>
          </a:p>
          <a:p>
            <a:pPr marL="0" indent="0">
              <a:buNone/>
            </a:pPr>
            <a:r>
              <a:rPr lang="en-US" dirty="0" smtClean="0"/>
              <a:t>19. Isotopes are atoms of the same element that have the same number of protons but different number of neutrons. Carbon has three isotopes: C-12, C-13, and C-14.</a:t>
            </a:r>
          </a:p>
          <a:p>
            <a:pPr marL="0" indent="0">
              <a:buNone/>
            </a:pPr>
            <a:r>
              <a:rPr lang="en-US" dirty="0" smtClean="0"/>
              <a:t>20. Atomic masses aren’t whole numbers because they represent weighted averages of the masses of the isotopes of an element.</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873" t="65631" r="51819" b="13237"/>
          <a:stretch/>
        </p:blipFill>
        <p:spPr bwMode="auto">
          <a:xfrm>
            <a:off x="685800" y="152400"/>
            <a:ext cx="7239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97876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r>
              <a:rPr lang="en-US" dirty="0" smtClean="0"/>
              <a:t>21.  N-14 must be more abundant because the atomic mass of nitrogen, which is a weighted average, is closer to the mass of N-14 than to the mass of N-15.</a:t>
            </a:r>
          </a:p>
          <a:p>
            <a:r>
              <a:rPr lang="en-US" dirty="0" smtClean="0"/>
              <a:t>22. First, multiply the mass of each isotope by it’s percentage abundance; then, sum the mass contributions of all the isotopes.</a:t>
            </a:r>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t="65945" r="20559" b="12923"/>
          <a:stretch/>
        </p:blipFill>
        <p:spPr bwMode="auto">
          <a:xfrm>
            <a:off x="838200" y="331684"/>
            <a:ext cx="7772400" cy="195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632473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br>
              <a:rPr lang="en-US" dirty="0" smtClean="0"/>
            </a:br>
            <a:r>
              <a:rPr lang="en-US" dirty="0" smtClean="0"/>
              <a:t>Topics to Study</a:t>
            </a:r>
            <a:br>
              <a:rPr lang="en-US" dirty="0" smtClean="0"/>
            </a:br>
            <a:r>
              <a:rPr lang="en-US" dirty="0"/>
              <a:t>Philosophers and Scientists</a:t>
            </a:r>
            <a:br>
              <a:rPr lang="en-US" dirty="0"/>
            </a:br>
            <a:endParaRPr lang="en-US" dirty="0"/>
          </a:p>
        </p:txBody>
      </p:sp>
      <p:sp>
        <p:nvSpPr>
          <p:cNvPr id="3" name="Content Placeholder 2"/>
          <p:cNvSpPr>
            <a:spLocks noGrp="1"/>
          </p:cNvSpPr>
          <p:nvPr>
            <p:ph idx="1"/>
          </p:nvPr>
        </p:nvSpPr>
        <p:spPr/>
        <p:txBody>
          <a:bodyPr/>
          <a:lstStyle/>
          <a:p>
            <a:r>
              <a:rPr lang="en-US" dirty="0" err="1" smtClean="0"/>
              <a:t>Democretus</a:t>
            </a:r>
            <a:endParaRPr lang="en-US" dirty="0" smtClean="0"/>
          </a:p>
          <a:p>
            <a:r>
              <a:rPr lang="en-US" dirty="0" smtClean="0"/>
              <a:t>Aristotle</a:t>
            </a:r>
          </a:p>
          <a:p>
            <a:r>
              <a:rPr lang="en-US" dirty="0" smtClean="0"/>
              <a:t>Thompson</a:t>
            </a:r>
          </a:p>
          <a:p>
            <a:pPr marL="0" indent="0">
              <a:buNone/>
            </a:pPr>
            <a:r>
              <a:rPr lang="en-US" dirty="0" smtClean="0"/>
              <a:t>              Cathode Ray experiment</a:t>
            </a:r>
          </a:p>
          <a:p>
            <a:pPr marL="0" indent="0">
              <a:buNone/>
            </a:pPr>
            <a:r>
              <a:rPr lang="en-US" dirty="0"/>
              <a:t> </a:t>
            </a:r>
            <a:r>
              <a:rPr lang="en-US" dirty="0" smtClean="0"/>
              <a:t>                   Discovery of the electron</a:t>
            </a:r>
          </a:p>
          <a:p>
            <a:pPr marL="0" indent="0">
              <a:buNone/>
            </a:pPr>
            <a:r>
              <a:rPr lang="en-US" dirty="0"/>
              <a:t> </a:t>
            </a:r>
            <a:r>
              <a:rPr lang="en-US" dirty="0" smtClean="0"/>
              <a:t>             Plum pudding atomic mode</a:t>
            </a:r>
          </a:p>
          <a:p>
            <a:pPr marL="0" indent="0">
              <a:buNone/>
            </a:pPr>
            <a:r>
              <a:rPr lang="en-US" dirty="0"/>
              <a:t> </a:t>
            </a:r>
            <a:r>
              <a:rPr lang="en-US" dirty="0" smtClean="0"/>
              <a:t>           </a:t>
            </a:r>
          </a:p>
        </p:txBody>
      </p:sp>
    </p:spTree>
    <p:extLst>
      <p:ext uri="{BB962C8B-B14F-4D97-AF65-F5344CB8AC3E}">
        <p14:creationId xmlns:p14="http://schemas.microsoft.com/office/powerpoint/2010/main" val="42916988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endParaRPr lang="en-US" smtClean="0"/>
          </a:p>
        </p:txBody>
      </p:sp>
      <p:sp>
        <p:nvSpPr>
          <p:cNvPr id="16386" name="Content Placeholder 2"/>
          <p:cNvSpPr>
            <a:spLocks noGrp="1"/>
          </p:cNvSpPr>
          <p:nvPr>
            <p:ph idx="1"/>
          </p:nvPr>
        </p:nvSpPr>
        <p:spPr/>
        <p:txBody>
          <a:bodyPr/>
          <a:lstStyle/>
          <a:p>
            <a:pPr eaLnBrk="1" hangingPunct="1"/>
            <a:r>
              <a:rPr lang="en-US" dirty="0" smtClean="0"/>
              <a:t>The word atom in Greek </a:t>
            </a:r>
            <a:r>
              <a:rPr lang="en-US" smtClean="0"/>
              <a:t>means </a:t>
            </a:r>
            <a:r>
              <a:rPr lang="en-US" b="1" i="1" u="sng" smtClean="0"/>
              <a:t>indivisible</a:t>
            </a:r>
            <a:r>
              <a:rPr lang="en-US" dirty="0" smtClean="0"/>
              <a:t>. </a:t>
            </a:r>
          </a:p>
        </p:txBody>
      </p:sp>
      <p:pic>
        <p:nvPicPr>
          <p:cNvPr id="16387" name="Picture 4"/>
          <p:cNvPicPr>
            <a:picLocks noChangeAspect="1" noChangeArrowheads="1"/>
          </p:cNvPicPr>
          <p:nvPr/>
        </p:nvPicPr>
        <p:blipFill>
          <a:blip r:embed="rId2"/>
          <a:srcRect l="10001" t="40001" r="62500" b="25999"/>
          <a:stretch>
            <a:fillRect/>
          </a:stretch>
        </p:blipFill>
        <p:spPr bwMode="auto">
          <a:xfrm>
            <a:off x="0" y="3124200"/>
            <a:ext cx="4343400" cy="3355975"/>
          </a:xfrm>
          <a:prstGeom prst="rect">
            <a:avLst/>
          </a:prstGeom>
          <a:noFill/>
          <a:ln w="9525">
            <a:noFill/>
            <a:miter lim="800000"/>
            <a:headEnd/>
            <a:tailEnd/>
          </a:ln>
        </p:spPr>
      </p:pic>
      <p:pic>
        <p:nvPicPr>
          <p:cNvPr id="16388" name="Picture 6"/>
          <p:cNvPicPr>
            <a:picLocks noChangeAspect="1" noChangeArrowheads="1"/>
          </p:cNvPicPr>
          <p:nvPr/>
        </p:nvPicPr>
        <p:blipFill>
          <a:blip r:embed="rId3"/>
          <a:srcRect l="626" t="14000" r="74374" b="50999"/>
          <a:stretch>
            <a:fillRect/>
          </a:stretch>
        </p:blipFill>
        <p:spPr bwMode="auto">
          <a:xfrm>
            <a:off x="4953000" y="2743200"/>
            <a:ext cx="3733800" cy="3267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t>
            </a:r>
            <a:br>
              <a:rPr lang="en-US" dirty="0" smtClean="0"/>
            </a:br>
            <a:r>
              <a:rPr lang="en-US" dirty="0" smtClean="0"/>
              <a:t>Topics to Study</a:t>
            </a:r>
            <a:br>
              <a:rPr lang="en-US" dirty="0" smtClean="0"/>
            </a:br>
            <a:r>
              <a:rPr lang="en-US" dirty="0"/>
              <a:t>Philosophers and Scientists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Daltons Atomic Theory</a:t>
            </a:r>
          </a:p>
          <a:p>
            <a:pPr marL="0" indent="0">
              <a:buNone/>
            </a:pPr>
            <a:endParaRPr lang="en-US" smtClean="0"/>
          </a:p>
          <a:p>
            <a:pPr marL="0" indent="0">
              <a:buNone/>
            </a:pPr>
            <a:r>
              <a:rPr lang="en-US" smtClean="0"/>
              <a:t>Rutherford </a:t>
            </a:r>
            <a:endParaRPr lang="en-US" dirty="0" smtClean="0"/>
          </a:p>
          <a:p>
            <a:pPr marL="0" indent="0">
              <a:buNone/>
            </a:pPr>
            <a:r>
              <a:rPr lang="en-US" dirty="0"/>
              <a:t> </a:t>
            </a:r>
            <a:r>
              <a:rPr lang="en-US" dirty="0" smtClean="0"/>
              <a:t>                Gold foil experiment</a:t>
            </a:r>
          </a:p>
          <a:p>
            <a:pPr marL="0" indent="0">
              <a:buNone/>
            </a:pPr>
            <a:r>
              <a:rPr lang="en-US" dirty="0"/>
              <a:t> </a:t>
            </a:r>
            <a:r>
              <a:rPr lang="en-US" dirty="0" smtClean="0"/>
              <a:t>                 Discovery of the positively charged    </a:t>
            </a:r>
          </a:p>
          <a:p>
            <a:pPr marL="0" indent="0">
              <a:buNone/>
            </a:pPr>
            <a:r>
              <a:rPr lang="en-US" dirty="0"/>
              <a:t> </a:t>
            </a:r>
            <a:r>
              <a:rPr lang="en-US" dirty="0" smtClean="0"/>
              <a:t>                  nucleus - protons   </a:t>
            </a:r>
          </a:p>
          <a:p>
            <a:pPr marL="0" indent="0">
              <a:buNone/>
            </a:pPr>
            <a:r>
              <a:rPr lang="en-US" dirty="0" smtClean="0"/>
              <a:t>Chadwick – discovery of the neutron         </a:t>
            </a:r>
          </a:p>
        </p:txBody>
      </p:sp>
    </p:spTree>
    <p:extLst>
      <p:ext uri="{BB962C8B-B14F-4D97-AF65-F5344CB8AC3E}">
        <p14:creationId xmlns:p14="http://schemas.microsoft.com/office/powerpoint/2010/main" val="369066081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Study</a:t>
            </a:r>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l="32402" t="27740" r="40384" b="53766"/>
          <a:stretch>
            <a:fillRect/>
          </a:stretch>
        </p:blipFill>
        <p:spPr bwMode="auto">
          <a:xfrm>
            <a:off x="990600" y="2438400"/>
            <a:ext cx="6927272"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12587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Study</a:t>
            </a:r>
          </a:p>
        </p:txBody>
      </p:sp>
      <p:sp>
        <p:nvSpPr>
          <p:cNvPr id="3" name="Content Placeholder 2"/>
          <p:cNvSpPr>
            <a:spLocks noGrp="1"/>
          </p:cNvSpPr>
          <p:nvPr>
            <p:ph idx="1"/>
          </p:nvPr>
        </p:nvSpPr>
        <p:spPr/>
        <p:txBody>
          <a:bodyPr/>
          <a:lstStyle/>
          <a:p>
            <a:r>
              <a:rPr lang="en-US" dirty="0" smtClean="0"/>
              <a:t>Isotope notation</a:t>
            </a:r>
          </a:p>
          <a:p>
            <a:endParaRPr lang="en-US" dirty="0"/>
          </a:p>
          <a:p>
            <a:endParaRPr lang="en-US" dirty="0" smtClean="0"/>
          </a:p>
          <a:p>
            <a:endParaRPr lang="en-US" dirty="0"/>
          </a:p>
          <a:p>
            <a:endParaRPr lang="en-US" dirty="0" smtClean="0"/>
          </a:p>
          <a:p>
            <a:endParaRPr lang="en-US" dirty="0"/>
          </a:p>
          <a:p>
            <a:r>
              <a:rPr lang="en-US" dirty="0" smtClean="0"/>
              <a:t>Potassium 39</a:t>
            </a:r>
          </a:p>
          <a:p>
            <a:r>
              <a:rPr lang="en-US" dirty="0" smtClean="0"/>
              <a:t>K-39</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l="18269" t="32533" r="63942" b="46919"/>
          <a:stretch>
            <a:fillRect/>
          </a:stretch>
        </p:blipFill>
        <p:spPr bwMode="auto">
          <a:xfrm>
            <a:off x="2673145" y="2133600"/>
            <a:ext cx="35433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003349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Study</a:t>
            </a:r>
          </a:p>
        </p:txBody>
      </p:sp>
      <p:sp>
        <p:nvSpPr>
          <p:cNvPr id="3" name="Content Placeholder 2"/>
          <p:cNvSpPr>
            <a:spLocks noGrp="1"/>
          </p:cNvSpPr>
          <p:nvPr>
            <p:ph idx="1"/>
          </p:nvPr>
        </p:nvSpPr>
        <p:spPr>
          <a:xfrm>
            <a:off x="457200" y="1676400"/>
            <a:ext cx="8229600" cy="4525963"/>
          </a:xfrm>
        </p:spPr>
        <p:txBody>
          <a:bodyPr/>
          <a:lstStyle/>
          <a:p>
            <a:pPr marL="0" indent="0">
              <a:buNone/>
            </a:pPr>
            <a:r>
              <a:rPr lang="en-US" dirty="0" smtClean="0"/>
              <a:t>                 Isotopes of Hydrogen  </a:t>
            </a:r>
          </a:p>
          <a:p>
            <a:endParaRPr lang="en-US" dirty="0"/>
          </a:p>
          <a:p>
            <a:pPr marL="0" indent="0">
              <a:buNone/>
            </a:pPr>
            <a:r>
              <a:rPr lang="en-US" dirty="0" smtClean="0"/>
              <a:t>                H-1              H-2            H-3</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505200"/>
            <a:ext cx="60579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3928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Study</a:t>
            </a:r>
          </a:p>
        </p:txBody>
      </p:sp>
      <p:sp>
        <p:nvSpPr>
          <p:cNvPr id="3" name="Content Placeholder 2"/>
          <p:cNvSpPr>
            <a:spLocks noGrp="1"/>
          </p:cNvSpPr>
          <p:nvPr>
            <p:ph idx="1"/>
          </p:nvPr>
        </p:nvSpPr>
        <p:spPr/>
        <p:txBody>
          <a:bodyPr/>
          <a:lstStyle/>
          <a:p>
            <a:r>
              <a:rPr lang="en-US" dirty="0" smtClean="0"/>
              <a:t>Know how to calculate  (for atoms and ions)</a:t>
            </a:r>
          </a:p>
          <a:p>
            <a:r>
              <a:rPr lang="en-US" dirty="0" smtClean="0"/>
              <a:t>Protons</a:t>
            </a:r>
          </a:p>
          <a:p>
            <a:r>
              <a:rPr lang="en-US" dirty="0" smtClean="0"/>
              <a:t>Neutrons</a:t>
            </a:r>
          </a:p>
          <a:p>
            <a:r>
              <a:rPr lang="en-US" dirty="0" smtClean="0"/>
              <a:t>Electrons </a:t>
            </a:r>
          </a:p>
          <a:p>
            <a:r>
              <a:rPr lang="en-US" dirty="0" smtClean="0"/>
              <a:t>Atomic mass </a:t>
            </a:r>
          </a:p>
          <a:p>
            <a:r>
              <a:rPr lang="en-US" dirty="0" smtClean="0"/>
              <a:t>Atomic number</a:t>
            </a:r>
          </a:p>
          <a:p>
            <a:r>
              <a:rPr lang="en-US" dirty="0" smtClean="0"/>
              <a:t> </a:t>
            </a:r>
            <a:r>
              <a:rPr lang="en-US" smtClean="0"/>
              <a:t>mass number</a:t>
            </a:r>
            <a:endParaRPr lang="en-US" dirty="0"/>
          </a:p>
        </p:txBody>
      </p:sp>
    </p:spTree>
    <p:extLst>
      <p:ext uri="{BB962C8B-B14F-4D97-AF65-F5344CB8AC3E}">
        <p14:creationId xmlns:p14="http://schemas.microsoft.com/office/powerpoint/2010/main" val="37183928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Topics to Study</a:t>
            </a:r>
          </a:p>
        </p:txBody>
      </p:sp>
      <p:sp>
        <p:nvSpPr>
          <p:cNvPr id="3" name="Content Placeholder 2"/>
          <p:cNvSpPr>
            <a:spLocks noGrp="1"/>
          </p:cNvSpPr>
          <p:nvPr>
            <p:ph idx="1"/>
          </p:nvPr>
        </p:nvSpPr>
        <p:spPr/>
        <p:txBody>
          <a:bodyPr/>
          <a:lstStyle/>
          <a:p>
            <a:r>
              <a:rPr lang="en-US" dirty="0" smtClean="0"/>
              <a:t>Know how to calculate average atomic mass for an element.</a:t>
            </a:r>
            <a:endParaRPr lang="en-US" dirty="0"/>
          </a:p>
        </p:txBody>
      </p:sp>
    </p:spTree>
    <p:extLst>
      <p:ext uri="{BB962C8B-B14F-4D97-AF65-F5344CB8AC3E}">
        <p14:creationId xmlns:p14="http://schemas.microsoft.com/office/powerpoint/2010/main" val="3718392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endParaRPr lang="en-US" smtClean="0"/>
          </a:p>
        </p:txBody>
      </p:sp>
      <p:sp>
        <p:nvSpPr>
          <p:cNvPr id="17410" name="Content Placeholder 2"/>
          <p:cNvSpPr>
            <a:spLocks noGrp="1"/>
          </p:cNvSpPr>
          <p:nvPr>
            <p:ph idx="1"/>
          </p:nvPr>
        </p:nvSpPr>
        <p:spPr/>
        <p:txBody>
          <a:bodyPr/>
          <a:lstStyle/>
          <a:p>
            <a:pPr eaLnBrk="1" hangingPunct="1"/>
            <a:r>
              <a:rPr lang="en-US" smtClean="0"/>
              <a:t> Following Democritus was </a:t>
            </a:r>
            <a:r>
              <a:rPr lang="en-US" b="1" i="1" u="sng" smtClean="0"/>
              <a:t>Aristotle</a:t>
            </a:r>
            <a:r>
              <a:rPr lang="en-US" smtClean="0"/>
              <a:t>.  He didn’t believe in atoms.  He thought matter was </a:t>
            </a:r>
            <a:r>
              <a:rPr lang="en-US" b="1" i="1" u="sng" smtClean="0"/>
              <a:t>continuous</a:t>
            </a:r>
            <a:r>
              <a:rPr lang="en-US" smtClean="0"/>
              <a:t>.</a:t>
            </a:r>
          </a:p>
        </p:txBody>
      </p:sp>
      <p:pic>
        <p:nvPicPr>
          <p:cNvPr id="17411" name="Picture 4"/>
          <p:cNvPicPr>
            <a:picLocks noChangeAspect="1" noChangeArrowheads="1"/>
          </p:cNvPicPr>
          <p:nvPr/>
        </p:nvPicPr>
        <p:blipFill>
          <a:blip r:embed="rId2"/>
          <a:srcRect l="21875" t="24001" r="37500" b="45999"/>
          <a:stretch>
            <a:fillRect/>
          </a:stretch>
        </p:blipFill>
        <p:spPr bwMode="auto">
          <a:xfrm>
            <a:off x="1066800" y="3429000"/>
            <a:ext cx="6781800" cy="313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endParaRPr lang="en-US" smtClean="0"/>
          </a:p>
        </p:txBody>
      </p:sp>
      <p:sp>
        <p:nvSpPr>
          <p:cNvPr id="18434" name="Content Placeholder 2"/>
          <p:cNvSpPr>
            <a:spLocks noGrp="1"/>
          </p:cNvSpPr>
          <p:nvPr>
            <p:ph idx="1"/>
          </p:nvPr>
        </p:nvSpPr>
        <p:spPr/>
        <p:txBody>
          <a:bodyPr/>
          <a:lstStyle/>
          <a:p>
            <a:pPr eaLnBrk="1" hangingPunct="1"/>
            <a:r>
              <a:rPr lang="en-US" smtClean="0"/>
              <a:t>This idea succeeded for about </a:t>
            </a:r>
            <a:r>
              <a:rPr lang="en-US" b="1" i="1" smtClean="0"/>
              <a:t> </a:t>
            </a:r>
            <a:r>
              <a:rPr lang="en-US" b="1" i="1" u="sng" smtClean="0"/>
              <a:t>2000</a:t>
            </a:r>
            <a:r>
              <a:rPr lang="en-US" b="1" i="1" smtClean="0"/>
              <a:t> </a:t>
            </a:r>
            <a:r>
              <a:rPr lang="en-US" smtClean="0"/>
              <a:t> years.  Neither view was supported by </a:t>
            </a:r>
            <a:r>
              <a:rPr lang="en-US" b="1" i="1" u="sng" smtClean="0"/>
              <a:t>experimental</a:t>
            </a:r>
            <a:r>
              <a:rPr lang="en-US" b="1" i="1" smtClean="0"/>
              <a:t> </a:t>
            </a:r>
            <a:r>
              <a:rPr lang="en-US" b="1" i="1" u="sng" smtClean="0"/>
              <a:t>evidence</a:t>
            </a:r>
            <a:r>
              <a:rPr lang="en-US" smtClean="0"/>
              <a:t> until </a:t>
            </a:r>
            <a:r>
              <a:rPr lang="en-US" b="1" i="1" u="sng" smtClean="0"/>
              <a:t>1700.</a:t>
            </a:r>
            <a:r>
              <a:rPr lang="en-US" smtClean="0"/>
              <a:t>.  </a:t>
            </a:r>
            <a:endParaRPr lang="en-US" b="1" smtClean="0"/>
          </a:p>
          <a:p>
            <a:pPr eaLnBrk="1" hangingPunct="1"/>
            <a:endParaRPr lang="en-US" smtClean="0"/>
          </a:p>
        </p:txBody>
      </p:sp>
      <p:pic>
        <p:nvPicPr>
          <p:cNvPr id="18435" name="Picture 2" descr="http://media.wiley.com/Lux/62/316062.image0.jpg"/>
          <p:cNvPicPr>
            <a:picLocks noChangeAspect="1" noChangeArrowheads="1"/>
          </p:cNvPicPr>
          <p:nvPr/>
        </p:nvPicPr>
        <p:blipFill>
          <a:blip r:embed="rId2"/>
          <a:srcRect/>
          <a:stretch>
            <a:fillRect/>
          </a:stretch>
        </p:blipFill>
        <p:spPr bwMode="auto">
          <a:xfrm>
            <a:off x="1676400" y="3429000"/>
            <a:ext cx="5095875" cy="3190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endParaRPr lang="en-US" smtClean="0"/>
          </a:p>
        </p:txBody>
      </p:sp>
      <p:sp>
        <p:nvSpPr>
          <p:cNvPr id="19458" name="Content Placeholder 2"/>
          <p:cNvSpPr>
            <a:spLocks noGrp="1"/>
          </p:cNvSpPr>
          <p:nvPr>
            <p:ph idx="1"/>
          </p:nvPr>
        </p:nvSpPr>
        <p:spPr/>
        <p:txBody>
          <a:bodyPr/>
          <a:lstStyle/>
          <a:p>
            <a:pPr eaLnBrk="1" hangingPunct="1"/>
            <a:r>
              <a:rPr lang="en-US" smtClean="0"/>
              <a:t>By the late </a:t>
            </a:r>
            <a:r>
              <a:rPr lang="en-US" b="1" i="1" u="sng" smtClean="0"/>
              <a:t>18</a:t>
            </a:r>
            <a:r>
              <a:rPr lang="en-US" b="1" i="1" u="sng" baseline="30000" smtClean="0"/>
              <a:t>th</a:t>
            </a:r>
            <a:r>
              <a:rPr lang="en-US" b="1" i="1" u="sng" smtClean="0"/>
              <a:t> </a:t>
            </a:r>
            <a:r>
              <a:rPr lang="en-US" b="1" i="1" smtClean="0"/>
              <a:t> </a:t>
            </a:r>
            <a:r>
              <a:rPr lang="en-US" smtClean="0"/>
              <a:t>, most people thought of an </a:t>
            </a:r>
            <a:r>
              <a:rPr lang="en-US" b="1" i="1" u="sng" smtClean="0"/>
              <a:t>atom</a:t>
            </a:r>
            <a:r>
              <a:rPr lang="en-US" smtClean="0"/>
              <a:t> as something that could not be broken down and that could </a:t>
            </a:r>
            <a:r>
              <a:rPr lang="en-US" b="1" i="1" u="sng" smtClean="0"/>
              <a:t>combine</a:t>
            </a:r>
            <a:r>
              <a:rPr lang="en-US" smtClean="0"/>
              <a:t> with other elements to form </a:t>
            </a:r>
            <a:r>
              <a:rPr lang="en-US" b="1" i="1" u="sng" smtClean="0"/>
              <a:t>compounds</a:t>
            </a:r>
            <a:r>
              <a:rPr lang="en-US" smtClean="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1170</TotalTime>
  <Words>1453</Words>
  <Application>Microsoft Office PowerPoint</Application>
  <PresentationFormat>On-screen Show (4:3)</PresentationFormat>
  <Paragraphs>352</Paragraphs>
  <Slides>65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Equation</vt:lpstr>
      <vt:lpstr>The Structure of the Atom Chapter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ccc</vt:lpstr>
      <vt:lpstr>ccc</vt:lpstr>
      <vt:lpstr>PowerPoint Presentation</vt:lpstr>
      <vt:lpstr>PowerPoint Presentation</vt:lpstr>
      <vt:lpstr>PowerPoint Presentation</vt:lpstr>
      <vt:lpstr>PowerPoint Presentation</vt:lpstr>
      <vt:lpstr>PowerPoint Presentation</vt:lpstr>
      <vt:lpstr>JJ Thomson’s experiments with a cathode ray tube: </vt:lpstr>
      <vt:lpstr>PowerPoint Presentation</vt:lpstr>
      <vt:lpstr>PowerPoint Presentation</vt:lpstr>
      <vt:lpstr>The Nuclear Atom:   Earnest Rutherford gold foil experiment: http://www.youtube.com/watch?v=5pZj0u_XMbc  </vt:lpstr>
      <vt:lpstr>http://www.youtube.com/watch?v=Q8RuO2ekNGw </vt:lpstr>
      <vt:lpstr>PowerPoint Presentation</vt:lpstr>
      <vt:lpstr>PowerPoint Presentation</vt:lpstr>
      <vt:lpstr>PowerPoint Presentation</vt:lpstr>
      <vt:lpstr>PowerPoint Presentation</vt:lpstr>
      <vt:lpstr>PowerPoint Presentation</vt:lpstr>
      <vt:lpstr>The History of the atom</vt:lpstr>
      <vt:lpstr>PowerPoint Presentation</vt:lpstr>
      <vt:lpstr>PowerPoint Presentation</vt:lpstr>
      <vt:lpstr>PowerPoint Presentation</vt:lpstr>
      <vt:lpstr>PowerPoint Presentation</vt:lpstr>
      <vt:lpstr>4.3 How Atoms Differ </vt:lpstr>
      <vt:lpstr>PowerPoint Presentation</vt:lpstr>
      <vt:lpstr>PowerPoint Presentation</vt:lpstr>
      <vt:lpstr>Isotopes and Mass Number </vt:lpstr>
      <vt:lpstr>Isotopes and Mass Number </vt:lpstr>
      <vt:lpstr>PowerPoint Presentation</vt:lpstr>
      <vt:lpstr>PowerPoint Presentation</vt:lpstr>
      <vt:lpstr>PowerPoint Presentation</vt:lpstr>
      <vt:lpstr>Isotopes of Hydrogen </vt:lpstr>
      <vt:lpstr>Atomic number &amp; the number of electrons, protons, and neutrons. </vt:lpstr>
      <vt:lpstr>PowerPoint Presentation</vt:lpstr>
      <vt:lpstr>Mass of Individual Atoms</vt:lpstr>
      <vt:lpstr>PowerPoint Presentation</vt:lpstr>
      <vt:lpstr>To calculate Average Atomic Mass </vt:lpstr>
      <vt:lpstr>PowerPoint Presentation</vt:lpstr>
      <vt:lpstr>PowerPoint Presentation</vt:lpstr>
      <vt:lpstr>PowerPoint Presentation</vt:lpstr>
      <vt:lpstr>PowerPoint Presentation</vt:lpstr>
      <vt:lpstr>PowerPoint Presentation</vt:lpstr>
      <vt:lpstr>T Topics to Study Philosophers and Scientists </vt:lpstr>
      <vt:lpstr>T Topics to Study Philosophers and Scientists </vt:lpstr>
      <vt:lpstr>Topics to Study</vt:lpstr>
      <vt:lpstr>Topics to Study</vt:lpstr>
      <vt:lpstr>Topics to Study</vt:lpstr>
      <vt:lpstr>Topics to Study</vt:lpstr>
      <vt:lpstr>Topics to Study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Structure of the Atom Chapter 4</dc:title>
  <dc:creator>mock</dc:creator>
  <cp:lastModifiedBy>mock</cp:lastModifiedBy>
  <cp:revision>33</cp:revision>
  <dcterms:created xsi:type="dcterms:W3CDTF">2012-10-18T15:17:10Z</dcterms:created>
  <dcterms:modified xsi:type="dcterms:W3CDTF">2014-10-14T15:42:19Z</dcterms:modified>
</cp:coreProperties>
</file>